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Default Extension="wmv" ContentType="video/x-ms-wmv"/>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9"/>
  </p:notesMasterIdLst>
  <p:sldIdLst>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315" r:id="rId33"/>
    <p:sldId id="321" r:id="rId34"/>
    <p:sldId id="285" r:id="rId35"/>
    <p:sldId id="320" r:id="rId36"/>
    <p:sldId id="314"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10" r:id="rId56"/>
    <p:sldId id="311" r:id="rId57"/>
    <p:sldId id="309"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4" d="100"/>
          <a:sy n="114" d="100"/>
        </p:scale>
        <p:origin x="47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12th Graders Saying Vicodin, OxyContin, Percocet, etc. are "Fairly Easy" or "Very Easy" to Get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12th Graders Saying "Fairly Easy" or "Very Easy" to Get</c:v>
                </c:pt>
              </c:strCache>
            </c:strRef>
          </c:tx>
          <c:spPr>
            <a:ln w="28575" cap="rnd">
              <a:solidFill>
                <a:schemeClr val="accent1"/>
              </a:solidFill>
              <a:round/>
            </a:ln>
            <a:effectLst/>
          </c:spPr>
          <c:marker>
            <c:symbol val="none"/>
          </c:marker>
          <c:cat>
            <c:strRef>
              <c:f>Sheet1!$A$2:$A$10</c:f>
              <c:strCache>
                <c:ptCount val="9"/>
                <c:pt idx="0">
                  <c:v>2010</c:v>
                </c:pt>
                <c:pt idx="1">
                  <c:v>2011</c:v>
                </c:pt>
                <c:pt idx="2">
                  <c:v>2012</c:v>
                </c:pt>
                <c:pt idx="3">
                  <c:v>2013</c:v>
                </c:pt>
                <c:pt idx="4">
                  <c:v>2014</c:v>
                </c:pt>
                <c:pt idx="5">
                  <c:v>2015</c:v>
                </c:pt>
                <c:pt idx="6">
                  <c:v>2016</c:v>
                </c:pt>
                <c:pt idx="7">
                  <c:v>2017</c:v>
                </c:pt>
                <c:pt idx="8">
                  <c:v>2018</c:v>
                </c:pt>
              </c:strCache>
            </c:strRef>
          </c:cat>
          <c:val>
            <c:numRef>
              <c:f>Sheet1!$B$2:$B$10</c:f>
              <c:numCache>
                <c:formatCode>General</c:formatCode>
                <c:ptCount val="9"/>
                <c:pt idx="0">
                  <c:v>54.2</c:v>
                </c:pt>
                <c:pt idx="1">
                  <c:v>50.7</c:v>
                </c:pt>
                <c:pt idx="2">
                  <c:v>50.4</c:v>
                </c:pt>
                <c:pt idx="3">
                  <c:v>46.5</c:v>
                </c:pt>
                <c:pt idx="4">
                  <c:v>42.2</c:v>
                </c:pt>
                <c:pt idx="5">
                  <c:v>39</c:v>
                </c:pt>
                <c:pt idx="6">
                  <c:v>39.299999999999997</c:v>
                </c:pt>
                <c:pt idx="7">
                  <c:v>35.799999999999997</c:v>
                </c:pt>
                <c:pt idx="8">
                  <c:v>32.5</c:v>
                </c:pt>
              </c:numCache>
            </c:numRef>
          </c:val>
          <c:smooth val="0"/>
          <c:extLst>
            <c:ext xmlns:c16="http://schemas.microsoft.com/office/drawing/2014/chart" uri="{C3380CC4-5D6E-409C-BE32-E72D297353CC}">
              <c16:uniqueId val="{00000000-1043-4AB9-983B-5017A565A4B6}"/>
            </c:ext>
          </c:extLst>
        </c:ser>
        <c:dLbls>
          <c:showLegendKey val="0"/>
          <c:showVal val="0"/>
          <c:showCatName val="0"/>
          <c:showSerName val="0"/>
          <c:showPercent val="0"/>
          <c:showBubbleSize val="0"/>
        </c:dLbls>
        <c:smooth val="0"/>
        <c:axId val="1971083903"/>
        <c:axId val="1971082239"/>
      </c:lineChart>
      <c:catAx>
        <c:axId val="19710839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71082239"/>
        <c:crosses val="autoZero"/>
        <c:auto val="1"/>
        <c:lblAlgn val="ctr"/>
        <c:lblOffset val="100"/>
        <c:noMultiLvlLbl val="0"/>
      </c:catAx>
      <c:valAx>
        <c:axId val="1971082239"/>
        <c:scaling>
          <c:orientation val="minMax"/>
          <c:min val="3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710839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7F81B1-F5A6-4070-8394-1C6C098BC395}" type="datetimeFigureOut">
              <a:rPr lang="en-US" smtClean="0"/>
              <a:t>1/12/2021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4FF011-1AFC-478C-AC79-2B7A91950547}" type="slidenum">
              <a:rPr lang="en-US" smtClean="0"/>
              <a:t>‹#›</a:t>
            </a:fld>
            <a:endParaRPr lang="en-US"/>
          </a:p>
        </p:txBody>
      </p:sp>
    </p:spTree>
    <p:extLst>
      <p:ext uri="{BB962C8B-B14F-4D97-AF65-F5344CB8AC3E}">
        <p14:creationId xmlns:p14="http://schemas.microsoft.com/office/powerpoint/2010/main" val="3887890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30BA42-F868-4C53-BD19-87B1F2C67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946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normAutofit fontScale="55000" lnSpcReduction="20000"/>
          </a:bodyPr>
          <a:lstStyle/>
          <a:p>
            <a:r>
              <a:rPr lang="en-US" sz="2500" dirty="0"/>
              <a:t>When you ask why people start, there are a basic few answers …</a:t>
            </a:r>
          </a:p>
          <a:p>
            <a:endParaRPr lang="en-US" sz="2500" dirty="0"/>
          </a:p>
          <a:p>
            <a:r>
              <a:rPr lang="en-US" sz="2500" dirty="0"/>
              <a:t>Some people may be prescribed opioids, decide that they like the feeling that it gives, and keep using</a:t>
            </a:r>
          </a:p>
          <a:p>
            <a:endParaRPr lang="en-US" sz="2500" dirty="0"/>
          </a:p>
          <a:p>
            <a:r>
              <a:rPr lang="en-US" sz="2500" dirty="0"/>
              <a:t>Others may develop a tolerance to their prescription … the same amount of drugs doesn’t have the same effect, so they start to misuse their prescription.</a:t>
            </a:r>
          </a:p>
          <a:p>
            <a:endParaRPr lang="en-US" sz="2500" dirty="0"/>
          </a:p>
          <a:p>
            <a:r>
              <a:rPr lang="en-US" sz="2500" dirty="0"/>
              <a:t>Others may try opioids because it’s the next drug on the table – they are a recreational drug user and they want to try something new; or they are suffering from emotional pain and they are seeking relief</a:t>
            </a:r>
          </a:p>
          <a:p>
            <a:endParaRPr lang="en-US" sz="2500" dirty="0"/>
          </a:p>
          <a:p>
            <a:r>
              <a:rPr lang="en-US" sz="2500" dirty="0"/>
              <a:t>For young users, pills may have advantages over alcohol or marijuana – They are easier to hide and don’t have the same signs of use, and don’t give a hangover.</a:t>
            </a:r>
          </a:p>
          <a:p>
            <a:endParaRPr lang="en-US" sz="2500" dirty="0"/>
          </a:p>
          <a:p>
            <a:r>
              <a:rPr lang="en-US" sz="2500" dirty="0"/>
              <a:t>Also when mixed with stimulants can soften the "crash"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4146574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 reality is that, over time, the reward system breaks down.  Use no longer results in euphoria.</a:t>
            </a:r>
          </a:p>
          <a:p>
            <a:endParaRPr lang="en-US" baseline="0" dirty="0"/>
          </a:p>
          <a:p>
            <a:r>
              <a:rPr lang="en-US" dirty="0"/>
              <a:t>So why do</a:t>
            </a:r>
            <a:r>
              <a:rPr lang="en-US" baseline="0" dirty="0"/>
              <a:t> people keep using?</a:t>
            </a:r>
          </a:p>
          <a:p>
            <a:endParaRPr lang="en-US" baseline="0" dirty="0"/>
          </a:p>
          <a:p>
            <a:r>
              <a:rPr lang="en-US" baseline="0" dirty="0"/>
              <a:t>One of the biggest reasons is withdrawal -- the physical response to not using opioids after a person becomes addicted.. </a:t>
            </a:r>
          </a:p>
          <a:p>
            <a:endParaRPr lang="en-US" baseline="0" dirty="0"/>
          </a:p>
          <a:p>
            <a:r>
              <a:rPr lang="en-US" baseline="0" dirty="0"/>
              <a:t>You can see all the ways in which the body tries to return to the way things were before use started.  In a lot of ways, the pendulum swings too far.</a:t>
            </a:r>
          </a:p>
          <a:p>
            <a:endParaRPr lang="en-US" baseline="0" dirty="0"/>
          </a:p>
          <a:p>
            <a:r>
              <a:rPr lang="en-US" baseline="0" dirty="0"/>
              <a:t>Where a opioids can make a user lethargic, in withdrawal a person may not be able to sleep.  Pinpoint pupils become dilated pupils</a:t>
            </a:r>
          </a:p>
          <a:p>
            <a:endParaRPr lang="en-US" baseline="0" dirty="0"/>
          </a:p>
          <a:p>
            <a:r>
              <a:rPr lang="en-US" baseline="0" dirty="0"/>
              <a:t>Opioids can make a person constipated … In withdrawal the intestinal system is reopened which can lead to diarrhea and vomiting.</a:t>
            </a:r>
          </a:p>
          <a:p>
            <a:endParaRPr lang="en-US" baseline="0" dirty="0"/>
          </a:p>
          <a:p>
            <a:r>
              <a:rPr lang="en-US" baseline="0" dirty="0"/>
              <a:t>A user goes from a slow, weak heartbeat to a rapid heartbeat and high blood pressure.</a:t>
            </a:r>
          </a:p>
          <a:p>
            <a:endParaRPr lang="en-US" baseline="0" dirty="0"/>
          </a:p>
          <a:p>
            <a:pPr defTabSz="956097">
              <a:defRPr/>
            </a:pPr>
            <a:r>
              <a:rPr lang="en-US" baseline="0" dirty="0"/>
              <a:t>Relapse is also a significant concern.  If a user goes back to using opioids after a period of abstinence they may use the same amount of drugs as they did before.  Their body may not be ready for that level of use and they can die. </a:t>
            </a:r>
            <a:endParaRPr lang="en-US"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2011269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video, a young man,</a:t>
            </a:r>
            <a:r>
              <a:rPr lang="en-US" baseline="0" dirty="0"/>
              <a:t> Nacho talks about his experience with withdrawal.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2947916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613973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900"/>
              </a:lnSpc>
            </a:pPr>
            <a:r>
              <a:rPr lang="en-US" dirty="0"/>
              <a:t>Pinpoint pupils always present</a:t>
            </a:r>
          </a:p>
          <a:p>
            <a:pPr>
              <a:lnSpc>
                <a:spcPts val="1900"/>
              </a:lnSpc>
            </a:pPr>
            <a:r>
              <a:rPr lang="en-US" dirty="0"/>
              <a:t>Awake, but unable to talk</a:t>
            </a:r>
          </a:p>
          <a:p>
            <a:pPr>
              <a:lnSpc>
                <a:spcPts val="1900"/>
              </a:lnSpc>
            </a:pPr>
            <a:r>
              <a:rPr lang="en-US" dirty="0">
                <a:solidFill>
                  <a:schemeClr val="tx2"/>
                </a:solidFill>
              </a:rPr>
              <a:t>Fingernails and lips turn blue or purplish black</a:t>
            </a:r>
          </a:p>
          <a:p>
            <a:pPr>
              <a:lnSpc>
                <a:spcPts val="1900"/>
              </a:lnSpc>
            </a:pPr>
            <a:r>
              <a:rPr lang="en-US" dirty="0">
                <a:solidFill>
                  <a:schemeClr val="tx2"/>
                </a:solidFill>
              </a:rPr>
              <a:t>For lighter skinned people, the skin tone turns bluish purple, for darker skinned people, it turns grayish or ashen.</a:t>
            </a:r>
          </a:p>
          <a:p>
            <a:pPr>
              <a:lnSpc>
                <a:spcPts val="1900"/>
              </a:lnSpc>
            </a:pPr>
            <a:r>
              <a:rPr lang="en-US" dirty="0">
                <a:solidFill>
                  <a:schemeClr val="tx2"/>
                </a:solidFill>
              </a:rPr>
              <a:t>Breathing is very slow (less than 6 breaths / minute) and shallow, erratic or has stopped</a:t>
            </a:r>
          </a:p>
          <a:p>
            <a:pPr>
              <a:lnSpc>
                <a:spcPts val="1900"/>
              </a:lnSpc>
            </a:pPr>
            <a:r>
              <a:rPr lang="en-US" dirty="0">
                <a:solidFill>
                  <a:schemeClr val="tx2"/>
                </a:solidFill>
              </a:rPr>
              <a:t>Pulse (heartbeat) is slow, erratic or not there at all</a:t>
            </a:r>
          </a:p>
          <a:p>
            <a:pPr>
              <a:lnSpc>
                <a:spcPts val="1900"/>
              </a:lnSpc>
            </a:pPr>
            <a:r>
              <a:rPr lang="en-US" dirty="0">
                <a:solidFill>
                  <a:schemeClr val="tx2"/>
                </a:solidFill>
              </a:rPr>
              <a:t>Choking sounds or a snore-like gurgling noise (sometimes called the “death rattle”)</a:t>
            </a:r>
          </a:p>
          <a:p>
            <a:pPr>
              <a:lnSpc>
                <a:spcPts val="1900"/>
              </a:lnSpc>
            </a:pPr>
            <a:r>
              <a:rPr lang="en-US" dirty="0">
                <a:solidFill>
                  <a:schemeClr val="tx2"/>
                </a:solidFill>
              </a:rPr>
              <a:t>Unresponsive to outside stimulus</a:t>
            </a:r>
          </a:p>
          <a:p>
            <a:pPr>
              <a:lnSpc>
                <a:spcPts val="2100"/>
              </a:lnSpc>
            </a:pPr>
            <a:r>
              <a:rPr lang="en-US" b="1" i="1" dirty="0">
                <a:solidFill>
                  <a:schemeClr val="bg1"/>
                </a:solidFill>
              </a:rPr>
              <a:t>Naloxone / </a:t>
            </a:r>
            <a:r>
              <a:rPr lang="en-US" b="1" i="1" dirty="0" err="1">
                <a:solidFill>
                  <a:schemeClr val="bg1"/>
                </a:solidFill>
              </a:rPr>
              <a:t>Narcan</a:t>
            </a:r>
            <a:r>
              <a:rPr lang="en-US" b="1" i="1" dirty="0">
                <a:solidFill>
                  <a:schemeClr val="bg1"/>
                </a:solidFill>
              </a:rPr>
              <a:t> can reverse an overdose, </a:t>
            </a:r>
            <a:br>
              <a:rPr lang="en-US" b="1" i="1" dirty="0">
                <a:solidFill>
                  <a:schemeClr val="bg1"/>
                </a:solidFill>
              </a:rPr>
            </a:br>
            <a:r>
              <a:rPr lang="en-US" sz="1600" b="1" i="1" dirty="0">
                <a:solidFill>
                  <a:schemeClr val="bg1"/>
                </a:solidFill>
              </a:rPr>
              <a:t>BUT ALWAYS CALL 911</a:t>
            </a:r>
          </a:p>
          <a:p>
            <a:endParaRPr lang="en-US" b="1" dirty="0">
              <a:solidFill>
                <a:srgbClr val="C0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2787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900"/>
              </a:lnSpc>
            </a:pPr>
            <a:r>
              <a:rPr lang="en-US" dirty="0"/>
              <a:t>Pinpoint pupils always present</a:t>
            </a:r>
          </a:p>
          <a:p>
            <a:pPr>
              <a:lnSpc>
                <a:spcPts val="1900"/>
              </a:lnSpc>
            </a:pPr>
            <a:r>
              <a:rPr lang="en-US" dirty="0"/>
              <a:t>Awake, but unable to talk</a:t>
            </a:r>
          </a:p>
          <a:p>
            <a:pPr>
              <a:lnSpc>
                <a:spcPts val="1900"/>
              </a:lnSpc>
            </a:pPr>
            <a:r>
              <a:rPr lang="en-US" dirty="0">
                <a:solidFill>
                  <a:schemeClr val="tx2"/>
                </a:solidFill>
              </a:rPr>
              <a:t>Fingernails and lips turn blue or purplish black</a:t>
            </a:r>
          </a:p>
          <a:p>
            <a:pPr>
              <a:lnSpc>
                <a:spcPts val="1900"/>
              </a:lnSpc>
            </a:pPr>
            <a:r>
              <a:rPr lang="en-US" dirty="0">
                <a:solidFill>
                  <a:schemeClr val="tx2"/>
                </a:solidFill>
              </a:rPr>
              <a:t>For lighter skinned people, the skin tone turns bluish purple, for darker skinned people, it turns grayish or ashen.</a:t>
            </a:r>
          </a:p>
          <a:p>
            <a:pPr>
              <a:lnSpc>
                <a:spcPts val="1900"/>
              </a:lnSpc>
            </a:pPr>
            <a:r>
              <a:rPr lang="en-US" dirty="0">
                <a:solidFill>
                  <a:schemeClr val="tx2"/>
                </a:solidFill>
              </a:rPr>
              <a:t>Breathing is very slow (less than 6 breaths / minute) and shallow, erratic or has stopped</a:t>
            </a:r>
          </a:p>
          <a:p>
            <a:pPr>
              <a:lnSpc>
                <a:spcPts val="1900"/>
              </a:lnSpc>
            </a:pPr>
            <a:r>
              <a:rPr lang="en-US" dirty="0">
                <a:solidFill>
                  <a:schemeClr val="tx2"/>
                </a:solidFill>
              </a:rPr>
              <a:t>Pulse (heartbeat) is slow, erratic or not there at all</a:t>
            </a:r>
          </a:p>
          <a:p>
            <a:pPr>
              <a:lnSpc>
                <a:spcPts val="1900"/>
              </a:lnSpc>
            </a:pPr>
            <a:r>
              <a:rPr lang="en-US" dirty="0">
                <a:solidFill>
                  <a:schemeClr val="tx2"/>
                </a:solidFill>
              </a:rPr>
              <a:t>Choking sounds or a snore-like gurgling noise (sometimes called the “death rattle”)</a:t>
            </a:r>
          </a:p>
          <a:p>
            <a:pPr>
              <a:lnSpc>
                <a:spcPts val="1900"/>
              </a:lnSpc>
            </a:pPr>
            <a:r>
              <a:rPr lang="en-US" dirty="0">
                <a:solidFill>
                  <a:schemeClr val="tx2"/>
                </a:solidFill>
              </a:rPr>
              <a:t>Unresponsive to outside stimulus</a:t>
            </a:r>
          </a:p>
          <a:p>
            <a:pPr>
              <a:lnSpc>
                <a:spcPts val="2100"/>
              </a:lnSpc>
            </a:pPr>
            <a:r>
              <a:rPr lang="en-US" b="1" i="1" dirty="0">
                <a:solidFill>
                  <a:schemeClr val="bg1"/>
                </a:solidFill>
              </a:rPr>
              <a:t>Naloxone / </a:t>
            </a:r>
            <a:r>
              <a:rPr lang="en-US" b="1" i="1" dirty="0" err="1">
                <a:solidFill>
                  <a:schemeClr val="bg1"/>
                </a:solidFill>
              </a:rPr>
              <a:t>Narcan</a:t>
            </a:r>
            <a:r>
              <a:rPr lang="en-US" b="1" i="1" dirty="0">
                <a:solidFill>
                  <a:schemeClr val="bg1"/>
                </a:solidFill>
              </a:rPr>
              <a:t> can reverse an overdose, </a:t>
            </a:r>
            <a:br>
              <a:rPr lang="en-US" b="1" i="1" dirty="0">
                <a:solidFill>
                  <a:schemeClr val="bg1"/>
                </a:solidFill>
              </a:rPr>
            </a:br>
            <a:r>
              <a:rPr lang="en-US" sz="1600" b="1" i="1" dirty="0">
                <a:solidFill>
                  <a:schemeClr val="bg1"/>
                </a:solidFill>
              </a:rPr>
              <a:t>BUT ALWAYS CALL 911</a:t>
            </a:r>
          </a:p>
          <a:p>
            <a:endParaRPr lang="en-US" b="1" dirty="0">
              <a:solidFill>
                <a:srgbClr val="C0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5874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097">
              <a:defRPr/>
            </a:pPr>
            <a:r>
              <a:rPr lang="en-US" sz="1300" dirty="0"/>
              <a:t>The next video you will see is the story of a young man named Aaron and his family.  Aaron used prescription drugs at a party at a friend’s house.  He had an overdose.  His friend’s mom waited to call 911, hoping he would come out of it.  That wait resulted in a loss of oxygen to Aaron’s brain.</a:t>
            </a:r>
          </a:p>
          <a:p>
            <a:pPr defTabSz="956097">
              <a:defRPr/>
            </a:pPr>
            <a:endParaRPr lang="en-US" sz="1300" dirty="0"/>
          </a:p>
          <a:p>
            <a:pPr defTabSz="956097">
              <a:defRPr/>
            </a:pPr>
            <a:endParaRPr lang="en-US" sz="13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145766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3385516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a:t>
            </a:r>
            <a:r>
              <a:rPr lang="en-US" baseline="0" dirty="0"/>
              <a:t> a better understanding of opioids, let’s talk about what can be done … by individuals and by communities to address this threat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22385839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before we list all</a:t>
            </a:r>
            <a:r>
              <a:rPr lang="en-US" baseline="0" dirty="0"/>
              <a:t> of the actions that can be taken it is important to recognize the work that is being done and to point out how that work can be made even better.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2036497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this presentation</a:t>
            </a:r>
            <a:r>
              <a:rPr lang="en-US" baseline="0" dirty="0"/>
              <a:t> we work to answer these questions:</a:t>
            </a:r>
            <a:endParaRPr lang="en-US" dirty="0"/>
          </a:p>
          <a:p>
            <a:endParaRPr lang="en-US" dirty="0"/>
          </a:p>
          <a:p>
            <a:r>
              <a:rPr lang="en-US" dirty="0"/>
              <a:t>What is the scope of this problem?</a:t>
            </a:r>
          </a:p>
          <a:p>
            <a:endParaRPr lang="en-US" dirty="0"/>
          </a:p>
          <a:p>
            <a:r>
              <a:rPr lang="en-US" dirty="0"/>
              <a:t>What are opioids? How are they misused and how do they affect the human brain and body?</a:t>
            </a:r>
          </a:p>
          <a:p>
            <a:endParaRPr lang="en-US" dirty="0"/>
          </a:p>
          <a:p>
            <a:r>
              <a:rPr lang="en-US" dirty="0"/>
              <a:t>What is being done and what more can we do?</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28129898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is prescriber education</a:t>
            </a:r>
            <a:r>
              <a:rPr lang="en-US" baseline="0" dirty="0"/>
              <a:t> …</a:t>
            </a:r>
          </a:p>
          <a:p>
            <a:endParaRPr lang="en-US" baseline="0" dirty="0"/>
          </a:p>
          <a:p>
            <a:r>
              <a:rPr lang="en-US" baseline="0" dirty="0"/>
              <a:t>It is a fair criticism that opioid painkillers have been overprescribed by doctors over the last decade.  Many of us have gone to the doctor or dentist and been given a prescription for 30 pills when we really only needed two or three.  But medical professionals need to use their knowledge as professionals to help their patients in the best way that they know how.</a:t>
            </a:r>
          </a:p>
          <a:p>
            <a:endParaRPr lang="en-US" baseline="0" dirty="0"/>
          </a:p>
          <a:p>
            <a:r>
              <a:rPr lang="en-US" baseline="0" dirty="0"/>
              <a:t>That is why prescriber education is so important and why the federal government and other organizations are making a commitment to expand and improve prescriber education.</a:t>
            </a:r>
          </a:p>
          <a:p>
            <a:endParaRPr lang="en-US" baseline="0" dirty="0"/>
          </a:p>
          <a:p>
            <a:r>
              <a:rPr lang="en-US" baseline="0" dirty="0"/>
              <a:t>[CLICK]</a:t>
            </a:r>
          </a:p>
          <a:p>
            <a:endParaRPr lang="en-US" baseline="0" dirty="0"/>
          </a:p>
          <a:p>
            <a:r>
              <a:rPr lang="en-US" baseline="0" dirty="0"/>
              <a:t>However, there is more work to be done …</a:t>
            </a:r>
          </a:p>
          <a:p>
            <a:endParaRPr lang="en-US" baseline="0" dirty="0"/>
          </a:p>
          <a:p>
            <a:r>
              <a:rPr lang="en-US" baseline="0" dirty="0"/>
              <a:t>Quality prescriber education for new and existing medical professionals needs to be standard practice.  We also need to expand training in addictions for doctors … right now most medical professionals only receive a small amount of information about identifying and helping patients who are suffering from substance use disorders.</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20265622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good news is that the total number of opioids prescribed</a:t>
            </a:r>
            <a:r>
              <a:rPr lang="en-US" baseline="0" dirty="0"/>
              <a:t> in America peaked in 2011 and has been declining since.</a:t>
            </a: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LOUISVILLE:  Heroin + Other Opioids; from Understanding to Action</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64720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seeing the results of</a:t>
            </a:r>
            <a:r>
              <a:rPr lang="en-US" baseline="0" dirty="0"/>
              <a:t> reduced prescribing showing up “downstream.”   According to the Monitoring the Future survey, the percentage of 12</a:t>
            </a:r>
            <a:r>
              <a:rPr lang="en-US" baseline="30000" dirty="0"/>
              <a:t>th</a:t>
            </a:r>
            <a:r>
              <a:rPr lang="en-US" baseline="0" dirty="0"/>
              <a:t> Graders who say that prescription pain medication is easy to get has dropped by almost half since 2010.</a:t>
            </a: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LOUISVILLE:  Heroin + Other Opioids; from Understanding to Action</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3612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to make sure people know about </a:t>
            </a:r>
            <a:r>
              <a:rPr lang="en-US" dirty="0" err="1"/>
              <a:t>Probuphine</a:t>
            </a:r>
            <a:r>
              <a:rPr lang="en-US" dirty="0"/>
              <a:t> (6-month implant) and </a:t>
            </a:r>
            <a:r>
              <a:rPr lang="en-US" dirty="0" err="1"/>
              <a:t>Sublocade</a:t>
            </a:r>
            <a:r>
              <a:rPr lang="en-US" dirty="0"/>
              <a:t> (one month depot shot) with benefit of not having to wait 7-10 days for </a:t>
            </a:r>
            <a:r>
              <a:rPr lang="en-US" dirty="0" err="1"/>
              <a:t>vivitrol</a:t>
            </a:r>
            <a:r>
              <a:rPr lang="en-US" dirty="0"/>
              <a:t>.</a:t>
            </a:r>
          </a:p>
          <a:p>
            <a:endParaRPr lang="en-US" dirty="0"/>
          </a:p>
          <a:p>
            <a:r>
              <a:rPr lang="en-US" dirty="0"/>
              <a:t>People may also ask about medical marijuana for OUD. Not studied but offered by some states regardless of the science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1155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number of people participating in MAT</a:t>
            </a:r>
            <a:r>
              <a:rPr lang="en-US" baseline="0" dirty="0"/>
              <a:t> doubled between 2015 and 2017.</a:t>
            </a: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LOUISVILLE:  Heroin + Other Opioids; from Understanding to Action</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542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097">
              <a:defRPr/>
            </a:pPr>
            <a:r>
              <a:rPr lang="en-US" dirty="0"/>
              <a:t>PDMPs, or </a:t>
            </a:r>
            <a:r>
              <a:rPr lang="en-US" sz="1300" dirty="0"/>
              <a:t>Prescription Drug Monitoring Programs,</a:t>
            </a:r>
            <a:r>
              <a:rPr lang="en-US" dirty="0"/>
              <a:t> can identify people who may be seeking opiate drugs inappropriately, or medical professionals who overprescribe.  </a:t>
            </a:r>
          </a:p>
          <a:p>
            <a:pPr defTabSz="956097">
              <a:defRPr/>
            </a:pPr>
            <a:endParaRPr lang="en-US" dirty="0"/>
          </a:p>
          <a:p>
            <a:pPr defTabSz="956097">
              <a:defRPr/>
            </a:pPr>
            <a:r>
              <a:rPr lang="en-US" dirty="0"/>
              <a:t>Right</a:t>
            </a:r>
            <a:r>
              <a:rPr lang="en-US" baseline="0" dirty="0"/>
              <a:t> now most almost all states have PDMPs. (Missouri is the only state the doesn’t).</a:t>
            </a:r>
          </a:p>
          <a:p>
            <a:pPr defTabSz="956097">
              <a:defRPr/>
            </a:pPr>
            <a:endParaRPr lang="en-US" baseline="0" dirty="0"/>
          </a:p>
          <a:p>
            <a:pPr defTabSz="956097">
              <a:defRPr/>
            </a:pPr>
            <a:r>
              <a:rPr lang="en-US" baseline="0" dirty="0"/>
              <a:t>[CLICK]</a:t>
            </a:r>
          </a:p>
          <a:p>
            <a:pPr defTabSz="956097">
              <a:defRPr/>
            </a:pPr>
            <a:endParaRPr lang="en-US" baseline="0" dirty="0"/>
          </a:p>
          <a:p>
            <a:pPr defTabSz="956097">
              <a:defRPr/>
            </a:pPr>
            <a:r>
              <a:rPr lang="en-US" baseline="0" dirty="0"/>
              <a:t>But right now, most state PDMPs can not “talk to each other.”  Also, some states do not require prescribers to use the PDMP.  Moreover, in some states PDMPs have been established but are not fully funded.</a:t>
            </a:r>
          </a:p>
          <a:p>
            <a:pPr defTabSz="956097">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24058629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Samaritan</a:t>
            </a:r>
            <a:r>
              <a:rPr lang="en-US" baseline="0" dirty="0"/>
              <a:t> laws can save lives. </a:t>
            </a:r>
          </a:p>
          <a:p>
            <a:endParaRPr lang="en-US" baseline="0" dirty="0"/>
          </a:p>
          <a:p>
            <a:r>
              <a:rPr lang="en-US" baseline="0" dirty="0"/>
              <a:t>Good Samaritan laws provide legal immunity to a companion of a drug user if they act to save the life of another person.  This is important because previously a person who was using drugs with a person who had an overdose would be reluctant to call 911 or take their friend to the hospital because they feared arrest.</a:t>
            </a:r>
          </a:p>
          <a:p>
            <a:endParaRPr lang="en-US" baseline="0" dirty="0"/>
          </a:p>
          <a:p>
            <a:r>
              <a:rPr lang="en-US" baseline="0" dirty="0"/>
              <a:t>Currently 32 states have some version of a Good Samaritan law, and the way the law works can vary from state to state.  </a:t>
            </a:r>
          </a:p>
          <a:p>
            <a:endParaRPr lang="en-US" baseline="0" dirty="0"/>
          </a:p>
          <a:p>
            <a:r>
              <a:rPr lang="en-US" baseline="0" dirty="0"/>
              <a:t>A model Good Samaritan Law, covers people who are on parole or probation (many states do not).  However, any law is only as good as it is implemented – if law enforcement, prosecutors and courts agree with not only the letter but the spirit of the law.  Public promotion should also be part of a Good Samaritan Law because people will only use the law – and save lives – if they know about it.</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33135586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Naloxone can save</a:t>
            </a:r>
            <a:r>
              <a:rPr lang="en-US" baseline="0" dirty="0"/>
              <a:t> lives if a person is having an overdose.  Naloxone kicks opioids off of brain receptors and can restore breathing and heart rate.</a:t>
            </a:r>
          </a:p>
          <a:p>
            <a:endParaRPr lang="en-US" baseline="0" dirty="0"/>
          </a:p>
          <a:p>
            <a:r>
              <a:rPr lang="en-US" baseline="0" dirty="0"/>
              <a:t>Saving a life can be the first step towards putting the user on a path to recovery.</a:t>
            </a:r>
          </a:p>
          <a:p>
            <a:endParaRPr lang="en-US" baseline="0" dirty="0"/>
          </a:p>
          <a:p>
            <a:r>
              <a:rPr lang="en-US" baseline="0" dirty="0"/>
              <a:t>[CLICK]</a:t>
            </a:r>
          </a:p>
          <a:p>
            <a:endParaRPr lang="en-US" baseline="0" dirty="0"/>
          </a:p>
          <a:p>
            <a:r>
              <a:rPr lang="en-US" baseline="0" dirty="0"/>
              <a:t>It is a critical tool that is used by first responders, but the loved one of a person struggling with an addiction can also obtain a kit and learn to use it.</a:t>
            </a:r>
          </a:p>
          <a:p>
            <a:endParaRPr lang="en-US" baseline="0" dirty="0"/>
          </a:p>
          <a:p>
            <a:r>
              <a:rPr lang="en-US" baseline="0" dirty="0"/>
              <a:t>Naloxone use is expanding, but different states have different laws.  Also, as demand has increased, supply and costs have been challenges that need to be addressed.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7883143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those are some actions that communities are taking</a:t>
            </a:r>
            <a:r>
              <a:rPr lang="en-US" baseline="0" dirty="0"/>
              <a:t> – what can </a:t>
            </a:r>
            <a:r>
              <a:rPr lang="en-US" u="sng" baseline="0" dirty="0"/>
              <a:t>you</a:t>
            </a:r>
            <a:r>
              <a:rPr lang="en-US" u="none" baseline="0" dirty="0"/>
              <a:t> do as a family or individual?</a:t>
            </a:r>
            <a:endParaRPr lang="en-US"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WAKE UP:  Heroin + Other Opioids; from Understanding to Action</a:t>
            </a:r>
          </a:p>
        </p:txBody>
      </p:sp>
    </p:spTree>
    <p:extLst>
      <p:ext uri="{BB962C8B-B14F-4D97-AF65-F5344CB8AC3E}">
        <p14:creationId xmlns:p14="http://schemas.microsoft.com/office/powerpoint/2010/main" val="41249631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those are some actions that communities are taking</a:t>
            </a:r>
            <a:r>
              <a:rPr lang="en-US" baseline="0" dirty="0"/>
              <a:t> – what can </a:t>
            </a:r>
            <a:r>
              <a:rPr lang="en-US" u="sng" baseline="0" dirty="0"/>
              <a:t>you</a:t>
            </a:r>
            <a:r>
              <a:rPr lang="en-US" u="none" baseline="0" dirty="0"/>
              <a:t> do as a family or individual?</a:t>
            </a:r>
            <a:endParaRPr lang="en-US"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467948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hope you’ll</a:t>
            </a:r>
            <a:r>
              <a:rPr lang="en-US" baseline="0" dirty="0"/>
              <a:t> agree that we need change – in our community and across the country. We need to turn the corner on the opioid epidemic and start saving lives and reducing the pain and suffering so many feel.</a:t>
            </a:r>
          </a:p>
          <a:p>
            <a:endParaRPr lang="en-US" baseline="0" dirty="0"/>
          </a:p>
          <a:p>
            <a:r>
              <a:rPr lang="en-US" baseline="0" dirty="0"/>
              <a:t>That journey starts with understanding exactly what heroin and other opioids are and how they work.</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23507655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a:t>
            </a:r>
            <a:r>
              <a:rPr lang="en-US" baseline="0" dirty="0"/>
              <a:t> you are a parent or a grandparent, or anyone who cares about a young person, I encourage you to get serious about substance use.</a:t>
            </a:r>
          </a:p>
          <a:p>
            <a:endParaRPr lang="en-US" baseline="0" dirty="0"/>
          </a:p>
          <a:p>
            <a:r>
              <a:rPr lang="en-US" dirty="0"/>
              <a:t>A person who starts using alcohol or other drugs before the age of 15 is five times as likely to develop a substance use disorder as person who starts at 21. AND the likelihood of lifetime</a:t>
            </a:r>
            <a:r>
              <a:rPr lang="en-US" baseline="0" dirty="0"/>
              <a:t> substance use/dependence actually drops 4-5% for each year that initiation of substance use is delayed.</a:t>
            </a:r>
            <a:endParaRPr lang="en-US" dirty="0"/>
          </a:p>
          <a:p>
            <a:endParaRPr lang="en-US" dirty="0"/>
          </a:p>
          <a:p>
            <a:r>
              <a:rPr lang="en-US" dirty="0"/>
              <a:t>There are biological</a:t>
            </a:r>
            <a:r>
              <a:rPr lang="en-US" baseline="0" dirty="0"/>
              <a:t> reasons for this … The human brain is not fully developed until the age of 24 or 25 and it is judgement that develops last.  That’s the part of the brain that says “no, this is a bad idea” – which becomes further impaired by substance use.</a:t>
            </a:r>
          </a:p>
          <a:p>
            <a:endParaRPr lang="en-US" dirty="0"/>
          </a:p>
          <a:p>
            <a:r>
              <a:rPr lang="en-US" dirty="0"/>
              <a:t>Most kids who try alcohol or other substances</a:t>
            </a:r>
            <a:r>
              <a:rPr lang="en-US" baseline="0" dirty="0"/>
              <a:t> will not develop an addiction, but all kids who use and misuse are putting themselves at risk – short term risk of accidents, injury, overdose, or simply bad decisions – and long term risk of a substance use disorder.</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11563568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dirty="0"/>
              <a:t>You can protect your family by</a:t>
            </a:r>
            <a:r>
              <a:rPr lang="en-US" baseline="0" dirty="0"/>
              <a:t> talking with your kids who you care about – from a young age to young adulthood.</a:t>
            </a:r>
            <a:endParaRPr lang="en-US" dirty="0"/>
          </a:p>
          <a:p>
            <a:endParaRPr lang="en-US" dirty="0"/>
          </a:p>
          <a:p>
            <a:r>
              <a:rPr lang="en-US" dirty="0"/>
              <a:t>Kids who learn about the risks</a:t>
            </a:r>
            <a:r>
              <a:rPr lang="en-US" baseline="0" dirty="0"/>
              <a:t> of drugs at home are much less likely to use than kids who do not.</a:t>
            </a:r>
          </a:p>
          <a:p>
            <a:endParaRPr lang="en-US" baseline="0" dirty="0"/>
          </a:p>
          <a:p>
            <a:r>
              <a:rPr lang="en-US" baseline="0" dirty="0"/>
              <a:t>You can be clear about your expectations and boundaries, but still have a positive conversation that keeps the door open to further discussion.  Some of the ways to do this are by:</a:t>
            </a:r>
          </a:p>
          <a:p>
            <a:endParaRPr lang="en-US" baseline="0" dirty="0"/>
          </a:p>
          <a:p>
            <a:r>
              <a:rPr lang="en-US" baseline="0" dirty="0"/>
              <a:t>* Offering advice and guidance rather than simply giving it.  The phase “can I make a suggestion” – followed up by asking for their feedback – can go a long way.  </a:t>
            </a:r>
          </a:p>
          <a:p>
            <a:endParaRPr lang="en-US" baseline="0" dirty="0"/>
          </a:p>
          <a:p>
            <a:r>
              <a:rPr lang="en-US" baseline="0" dirty="0"/>
              <a:t>* Teens can be frustrating – in many ways – but what you probably feel most for your teen is love and concern.  Let them know that.</a:t>
            </a:r>
          </a:p>
          <a:p>
            <a:endParaRPr lang="en-US" baseline="0" dirty="0"/>
          </a:p>
          <a:p>
            <a:r>
              <a:rPr lang="en-US" dirty="0"/>
              <a:t>* Ask open ended</a:t>
            </a:r>
            <a:r>
              <a:rPr lang="en-US" baseline="0" dirty="0"/>
              <a:t> questions.  “Tell me about your night” vs. “Where were you”</a:t>
            </a:r>
          </a:p>
          <a:p>
            <a:endParaRPr lang="en-US" baseline="0" dirty="0"/>
          </a:p>
          <a:p>
            <a:r>
              <a:rPr lang="en-US" baseline="0" dirty="0"/>
              <a:t>* Again, it can be hard, but work to understand your teen’s point of view.  Let’s say that your teen wants to go to a concert, but you don’t want them to go.  You can say “help me understand … why is this so important to you?”  It doesn’t mean that you will do what they want, but there is a better chance that they will feel heard.</a:t>
            </a:r>
          </a:p>
          <a:p>
            <a:endParaRPr lang="en-US" baseline="0" dirty="0"/>
          </a:p>
          <a:p>
            <a:r>
              <a:rPr lang="en-US" baseline="0" dirty="0"/>
              <a:t>* Finally, keep talking, no matter what.  Maintaining some connection – even when a relationship is contentious, or if use does start – is very important.  If you maintain a connection, you can always pull them back to where you want them to be.</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7340053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respect medical professionals,</a:t>
            </a:r>
            <a:r>
              <a:rPr lang="en-US" baseline="0" dirty="0"/>
              <a:t> but it is important to understand that we – as consumers and as our child’s best advocate – can and should ask questions about the best options for their long-term care and benefit.</a:t>
            </a:r>
          </a:p>
          <a:p>
            <a:endParaRPr lang="en-US" baseline="0" dirty="0"/>
          </a:p>
          <a:p>
            <a:r>
              <a:rPr lang="en-US" sz="1200" dirty="0"/>
              <a:t>You can ask your physician if an opioid is absolutely necessary</a:t>
            </a:r>
          </a:p>
          <a:p>
            <a:r>
              <a:rPr lang="en-US" sz="1200" dirty="0"/>
              <a:t>Highlight that taking an opioid prescription increases risk for later addiction too</a:t>
            </a:r>
          </a:p>
          <a:p>
            <a:r>
              <a:rPr lang="en-US" sz="1200" dirty="0"/>
              <a:t>Research alternative pain treatments</a:t>
            </a:r>
          </a:p>
          <a:p>
            <a:r>
              <a:rPr lang="en-US" sz="1200" dirty="0"/>
              <a:t>Discuss why you are looking into alternatives with your child</a:t>
            </a:r>
          </a:p>
          <a:p>
            <a:r>
              <a:rPr lang="en-US" sz="1200" dirty="0"/>
              <a:t>Highlight that some pain is okay. It tells us we need to care for ourselves.  It</a:t>
            </a:r>
            <a:r>
              <a:rPr lang="en-US" sz="1200" baseline="0" dirty="0"/>
              <a:t> is important to remember that many doctors were trained at a time when eliminating pain was a top priority.</a:t>
            </a:r>
          </a:p>
          <a:p>
            <a:endParaRPr lang="en-US" sz="1200" baseline="0" dirty="0"/>
          </a:p>
          <a:p>
            <a:r>
              <a:rPr lang="en-US" sz="1200" baseline="0" dirty="0"/>
              <a:t>The Centers for Disease Control and Prevention have developed a guide to non-opioid treatments that can be an important tool you can use to learn more about this issue.</a:t>
            </a:r>
            <a:endParaRPr lang="en-US" sz="1200"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LOUISVILLE:  Heroin + Other Opioids; from Understanding to Action</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83552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097">
              <a:defRPr/>
            </a:pPr>
            <a:r>
              <a:rPr lang="en-US" dirty="0"/>
              <a:t>One way in which </a:t>
            </a:r>
            <a:r>
              <a:rPr lang="en-US" sz="1300" dirty="0"/>
              <a:t>prescription drug misuse can start is with a sports injury or dental work.  A teen is prescribed an opioid painkiller and they find that they like it and start to misuse it.  Or, they may have a friend who asks them to share their medication.</a:t>
            </a:r>
          </a:p>
          <a:p>
            <a:pPr defTabSz="956097">
              <a:defRPr/>
            </a:pPr>
            <a:endParaRPr lang="en-US" sz="1300" dirty="0"/>
          </a:p>
          <a:p>
            <a:pPr defTabSz="956097">
              <a:defRPr/>
            </a:pPr>
            <a:r>
              <a:rPr lang="en-US" sz="1300" dirty="0"/>
              <a:t>That is why it is important for you control the medicine, monitor how many are being taken.</a:t>
            </a:r>
          </a:p>
          <a:p>
            <a:pPr defTabSz="956097">
              <a:defRPr/>
            </a:pPr>
            <a:endParaRPr lang="en-US" sz="1300" dirty="0"/>
          </a:p>
          <a:p>
            <a:pPr defTabSz="956097">
              <a:defRPr/>
            </a:pPr>
            <a:r>
              <a:rPr lang="en-US" sz="1300" dirty="0"/>
              <a:t>Keep track of how many pills are in each bottle and if you seem to be refilling medications more quickly than makes sense – there may be a problem.</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3354511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normAutofit/>
          </a:bodyPr>
          <a:lstStyle/>
          <a:p>
            <a:r>
              <a:rPr lang="en-US" dirty="0"/>
              <a:t>Other signs of use are pinpoint</a:t>
            </a:r>
            <a:r>
              <a:rPr lang="en-US" baseline="0" dirty="0"/>
              <a:t> pupils and disorientation.</a:t>
            </a:r>
          </a:p>
          <a:p>
            <a:endParaRPr lang="en-US" baseline="0" dirty="0"/>
          </a:p>
          <a:p>
            <a:r>
              <a:rPr lang="en-US" baseline="0" dirty="0"/>
              <a:t>A user may drift in and out of consciousness and yawn a lot, which is known as nodding off.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20772060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a:t>
            </a:r>
            <a:r>
              <a:rPr lang="en-US" baseline="0" dirty="0"/>
              <a:t> signs of use we discussed before you may also see …</a:t>
            </a:r>
          </a:p>
          <a:p>
            <a:endParaRPr lang="en-US" baseline="0" dirty="0"/>
          </a:p>
          <a:p>
            <a:pPr marL="358536" lvl="1" indent="-358536"/>
            <a:r>
              <a:rPr lang="en-US" sz="1900" dirty="0"/>
              <a:t>A dirty, unkempt appearance and general neglect of hygiene, which are strong indicators of drug use</a:t>
            </a:r>
          </a:p>
          <a:p>
            <a:pPr marL="358536" lvl="1" indent="-358536"/>
            <a:endParaRPr lang="en-US" sz="1900" dirty="0"/>
          </a:p>
          <a:p>
            <a:pPr marL="358536" lvl="1" indent="-358536"/>
            <a:r>
              <a:rPr lang="en-US" sz="1900" dirty="0"/>
              <a:t>They may appear depressed, and/or withdraw socially</a:t>
            </a:r>
          </a:p>
          <a:p>
            <a:endParaRPr lang="en-US" baseline="0" dirty="0"/>
          </a:p>
          <a:p>
            <a:r>
              <a:rPr lang="en-US" baseline="0" dirty="0"/>
              <a:t>And you may see track marks – which commonly occur on hands and arms (which is why they may wear long sleeved shirts even when it’s inappropriate for the weather).  However, someone who has used for a while will inject anywhere they can find a vein. </a:t>
            </a:r>
          </a:p>
          <a:p>
            <a:endParaRPr lang="en-US" baseline="0" dirty="0"/>
          </a:p>
          <a:p>
            <a:r>
              <a:rPr lang="en-US" baseline="0" dirty="0"/>
              <a:t>You may find missing or burnt spoons, which are used to smoke heroin, or foil or missing money or valuables – heroin and pills aren’t free.</a:t>
            </a:r>
          </a:p>
          <a:p>
            <a:endParaRPr lang="en-US" baseline="0" dirty="0"/>
          </a:p>
          <a:p>
            <a:r>
              <a:rPr lang="en-US" baseline="0" dirty="0"/>
              <a:t>The best advice is to trust your instincts.  If something doesn’t seem right, it very well may not be right.  Show concern and ask questions.</a:t>
            </a:r>
          </a:p>
          <a:p>
            <a:endParaRPr lang="en-US" baseline="0" dirty="0"/>
          </a:p>
          <a:p>
            <a:r>
              <a:rPr lang="en-US" baseline="0" dirty="0"/>
              <a:t>There is a lot more information on this topic at drugfree.org/heroin.</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33685111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learn</a:t>
            </a:r>
            <a:r>
              <a:rPr lang="en-US" baseline="0" dirty="0"/>
              <a:t> about and take action against this issue, the Partnership for Drug-Free Kids can be a great resource.</a:t>
            </a:r>
          </a:p>
          <a:p>
            <a:endParaRPr lang="en-US" baseline="0" dirty="0"/>
          </a:p>
          <a:p>
            <a:r>
              <a:rPr lang="en-US" baseline="0" dirty="0"/>
              <a:t>The Partnership seeks to be the place where families find answers on all aspects of the drug issue.</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10599088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dirty="0"/>
              <a:t>The Partnership has a host</a:t>
            </a:r>
            <a:r>
              <a:rPr lang="en-US" baseline="0" dirty="0"/>
              <a:t> of resources – from getting information about substance misuse to getting help to getting involved.</a:t>
            </a:r>
          </a:p>
          <a:p>
            <a:endParaRPr lang="en-US" baseline="0" dirty="0"/>
          </a:p>
          <a:p>
            <a:r>
              <a:rPr lang="en-US" baseline="0" dirty="0"/>
              <a:t>They do seek to be the place where families find answers.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14346054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Partnership has also</a:t>
            </a:r>
            <a:r>
              <a:rPr lang="en-US" baseline="0" dirty="0"/>
              <a:t> established a special site dedicated to information about heroin and other opioids.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42603432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LOUISVILLE:  Heroin + Other Opioids; from Understanding to Action</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2287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Opioids are chemicals that are either produced from the opium</a:t>
            </a:r>
            <a:r>
              <a:rPr lang="en-US" baseline="0" dirty="0"/>
              <a:t> poppy plant or created in a lab to have the same effects.   And not all labs are legal ones – the picture on the top right shows a bust of an illicit fentanyl lab in Canada.</a:t>
            </a:r>
          </a:p>
          <a:p>
            <a:endParaRPr lang="en-US" baseline="0" dirty="0"/>
          </a:p>
          <a:p>
            <a:r>
              <a:rPr lang="en-US" baseline="0" dirty="0"/>
              <a:t>Some opioids are medicines.  Some are medicines that are produced illicitly.  Some are illegal drugs.</a:t>
            </a:r>
          </a:p>
          <a:p>
            <a:endParaRPr lang="en-US" baseline="0" dirty="0"/>
          </a:p>
          <a:p>
            <a:r>
              <a:rPr lang="en-US" baseline="0" dirty="0"/>
              <a:t>They are all very similar at the molecular level … Opioids are central nervous system depressants, which slow down breathing, heart rate, and other bodily functions.  Opioids can give a feeling of euphoria, acting on the brain like endorphins, but in a much more powerful way.</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28078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defTabSz="956097">
              <a:defRPr/>
            </a:pPr>
            <a:r>
              <a:rPr lang="en-US" dirty="0"/>
              <a:t>If a person you care</a:t>
            </a:r>
            <a:r>
              <a:rPr lang="en-US" baseline="0" dirty="0"/>
              <a:t> about is using opioids or any other drugs you can also connect with the Partnership’s Helpline via phone, live-chat, email, text, or Facebook messenger.</a:t>
            </a:r>
          </a:p>
          <a:p>
            <a:pPr defTabSz="956097">
              <a:defRPr/>
            </a:pPr>
            <a:endParaRPr lang="en-US" baseline="0" dirty="0"/>
          </a:p>
          <a:p>
            <a:pPr defTabSz="956097">
              <a:defRPr/>
            </a:pPr>
            <a:r>
              <a:rPr lang="en-US" baseline="0" dirty="0"/>
              <a:t>The Helpline is staffed by bilingual professionals who take the time to listen to your concerns and outline a plan of action.  Families reach out for all kinds of reasons … from a parent who’s getting ready to have “the talk” with their teen to the parent of a 35 year old who is trying to support their recovery.</a:t>
            </a:r>
            <a:endParaRPr lang="en-US" dirty="0"/>
          </a:p>
          <a:p>
            <a:pPr defTabSz="956097">
              <a:defRPr/>
            </a:pPr>
            <a:endParaRPr lang="en-US" dirty="0"/>
          </a:p>
          <a:p>
            <a:pPr defTabSz="956097">
              <a:defRPr/>
            </a:pPr>
            <a:r>
              <a:rPr lang="en-US" dirty="0"/>
              <a:t>[CLICK]</a:t>
            </a:r>
          </a:p>
          <a:p>
            <a:pPr defTabSz="956097">
              <a:defRPr/>
            </a:pPr>
            <a:endParaRPr lang="en-US" dirty="0"/>
          </a:p>
          <a:p>
            <a:pPr defTabSz="956097">
              <a:defRPr/>
            </a:pPr>
            <a:r>
              <a:rPr lang="en-US" dirty="0"/>
              <a:t>Helpline Specialists can also help identify local treatment resources and share information</a:t>
            </a:r>
            <a:r>
              <a:rPr lang="en-US" baseline="0" dirty="0"/>
              <a:t> about finding a treatment provider that will provide the services your loved one needs.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38928735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4514" name="Shape 200"/>
          <p:cNvSpPr>
            <a:spLocks noGrp="1" noRot="1" noChangeAspect="1" noTextEdit="1"/>
          </p:cNvSpPr>
          <p:nvPr>
            <p:ph type="sldImg" idx="2"/>
          </p:nvPr>
        </p:nvSpPr>
        <p:spPr>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
        <p:nvSpPr>
          <p:cNvPr id="64515" name="Shape 201"/>
          <p:cNvSpPr>
            <a:spLocks noGrp="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0" tIns="45647" rIns="91320" bIns="45647"/>
          <a:lstStyle/>
          <a:p>
            <a:pPr marL="171450" lvl="0" indent="-171450">
              <a:buFont typeface="Arial" panose="020B0604020202020204" pitchFamily="34" charset="0"/>
              <a:buChar char="•"/>
            </a:pPr>
            <a:r>
              <a:rPr lang="en-US" altLang="en-US" dirty="0">
                <a:latin typeface="Arial Narrow" panose="020B0606020202030204" pitchFamily="34" charset="0"/>
              </a:rPr>
              <a:t>The</a:t>
            </a:r>
            <a:r>
              <a:rPr lang="en-US" altLang="en-US" baseline="0" dirty="0">
                <a:latin typeface="Arial Narrow" panose="020B0606020202030204" pitchFamily="34" charset="0"/>
              </a:rPr>
              <a:t> Partnership has a brand new resource for families: Help &amp; Hope by Text. </a:t>
            </a:r>
          </a:p>
          <a:p>
            <a:pPr marL="171450" lvl="0" indent="-171450">
              <a:buFont typeface="Arial" panose="020B0604020202020204" pitchFamily="34" charset="0"/>
              <a:buChar char="•"/>
            </a:pPr>
            <a:r>
              <a:rPr lang="en-US" altLang="en-US" baseline="0" dirty="0">
                <a:latin typeface="Arial Narrow" panose="020B0606020202030204" pitchFamily="34" charset="0"/>
              </a:rPr>
              <a:t>Automated messaging program, where families can join, fill out a short a</a:t>
            </a:r>
            <a:r>
              <a:rPr lang="en-US" altLang="en-US" dirty="0">
                <a:latin typeface="Arial Narrow" panose="020B0606020202030204" pitchFamily="34" charset="0"/>
              </a:rPr>
              <a:t>ssessment,</a:t>
            </a:r>
            <a:r>
              <a:rPr lang="en-US" altLang="en-US" baseline="0" dirty="0">
                <a:latin typeface="Arial Narrow" panose="020B0606020202030204" pitchFamily="34" charset="0"/>
              </a:rPr>
              <a:t> and begin to receive </a:t>
            </a:r>
            <a:r>
              <a:rPr lang="en-US" altLang="en-US" dirty="0">
                <a:latin typeface="Arial Narrow" panose="020B0606020202030204" pitchFamily="34" charset="0"/>
              </a:rPr>
              <a:t>personalized feedback.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latin typeface="Arial Narrow" panose="020B0606020202030204" pitchFamily="34" charset="0"/>
              </a:rPr>
              <a:t>It is an</a:t>
            </a:r>
            <a:r>
              <a:rPr lang="en-US" altLang="en-US" baseline="0" dirty="0">
                <a:latin typeface="Arial Narrow" panose="020B0606020202030204" pitchFamily="34" charset="0"/>
              </a:rPr>
              <a:t> i</a:t>
            </a:r>
            <a:r>
              <a:rPr lang="en-US" altLang="en-US" dirty="0">
                <a:latin typeface="Arial Narrow" panose="020B0606020202030204" pitchFamily="34" charset="0"/>
              </a:rPr>
              <a:t>nteractive, HIPAA compliant platform that offers individual and curated group support. </a:t>
            </a:r>
          </a:p>
          <a:p>
            <a:pPr marL="171450" lvl="0" indent="-171450">
              <a:buFont typeface="Arial" panose="020B0604020202020204" pitchFamily="34" charset="0"/>
              <a:buChar char="•"/>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r>
              <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rPr>
              <a:t>Text messaging</a:t>
            </a:r>
          </a:p>
          <a:p>
            <a:pPr>
              <a:spcBef>
                <a:spcPts val="400"/>
              </a:spcBef>
              <a:buSzPct val="25000"/>
            </a:pPr>
            <a:r>
              <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rPr>
              <a:t>Health </a:t>
            </a:r>
          </a:p>
          <a:p>
            <a:pPr>
              <a:spcBef>
                <a:spcPts val="400"/>
              </a:spcBef>
              <a:buSzPct val="25000"/>
            </a:pPr>
            <a:r>
              <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rPr>
              <a:t>Parenting</a:t>
            </a:r>
          </a:p>
          <a:p>
            <a:pPr>
              <a:spcBef>
                <a:spcPts val="400"/>
              </a:spcBef>
              <a:buSzPct val="25000"/>
            </a:pPr>
            <a:r>
              <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rPr>
              <a:t>Kids</a:t>
            </a:r>
          </a:p>
          <a:p>
            <a:pPr>
              <a:spcBef>
                <a:spcPts val="400"/>
              </a:spcBef>
              <a:buSzPct val="25000"/>
            </a:pPr>
            <a:r>
              <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rPr>
              <a:t>Risk behaviors </a:t>
            </a:r>
          </a:p>
          <a:p>
            <a:pPr>
              <a:spcBef>
                <a:spcPts val="400"/>
              </a:spcBef>
              <a:buSzPct val="25000"/>
            </a:pPr>
            <a:r>
              <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rPr>
              <a:t>Schools</a:t>
            </a:r>
          </a:p>
          <a:p>
            <a:pPr>
              <a:spcBef>
                <a:spcPts val="400"/>
              </a:spcBef>
              <a:buSzPct val="25000"/>
            </a:pPr>
            <a:r>
              <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rPr>
              <a:t>Teachers</a:t>
            </a: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4516" name="Shape 202"/>
          <p:cNvSpPr>
            <a:spLocks noGrp="1"/>
          </p:cNvSpPr>
          <p:nvPr>
            <p:ph type="sldNum" sz="quarter" idx="5"/>
          </p:nvPr>
        </p:nvSpPr>
        <p:spPr>
          <a:xfrm>
            <a:off x="3884613" y="8685213"/>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0" tIns="45647" rIns="91320" bIns="45647"/>
          <a:lstStyle>
            <a:lvl1pPr defTabSz="930275">
              <a:defRPr sz="1100" b="1">
                <a:solidFill>
                  <a:schemeClr val="bg2"/>
                </a:solidFill>
                <a:latin typeface="Arial" panose="020B0604020202020204" pitchFamily="34" charset="0"/>
                <a:ea typeface="MS PGothic" panose="020B0600070205080204" pitchFamily="34" charset="-128"/>
              </a:defRPr>
            </a:lvl1pPr>
            <a:lvl2pPr marL="741363" indent="-284163" defTabSz="930275">
              <a:defRPr sz="1100" b="1">
                <a:solidFill>
                  <a:schemeClr val="bg2"/>
                </a:solidFill>
                <a:latin typeface="Arial" panose="020B0604020202020204" pitchFamily="34" charset="0"/>
                <a:ea typeface="MS PGothic" panose="020B0600070205080204" pitchFamily="34" charset="-128"/>
              </a:defRPr>
            </a:lvl2pPr>
            <a:lvl3pPr marL="1141413" indent="-227013" defTabSz="930275">
              <a:defRPr sz="1100" b="1">
                <a:solidFill>
                  <a:schemeClr val="bg2"/>
                </a:solidFill>
                <a:latin typeface="Arial" panose="020B0604020202020204" pitchFamily="34" charset="0"/>
                <a:ea typeface="MS PGothic" panose="020B0600070205080204" pitchFamily="34" charset="-128"/>
              </a:defRPr>
            </a:lvl3pPr>
            <a:lvl4pPr marL="1598613" indent="-227013" defTabSz="930275">
              <a:defRPr sz="1100" b="1">
                <a:solidFill>
                  <a:schemeClr val="bg2"/>
                </a:solidFill>
                <a:latin typeface="Arial" panose="020B0604020202020204" pitchFamily="34" charset="0"/>
                <a:ea typeface="MS PGothic" panose="020B0600070205080204" pitchFamily="34" charset="-128"/>
              </a:defRPr>
            </a:lvl4pPr>
            <a:lvl5pPr marL="2055813" indent="-227013" defTabSz="930275">
              <a:defRPr sz="1100" b="1">
                <a:solidFill>
                  <a:schemeClr val="bg2"/>
                </a:solidFill>
                <a:latin typeface="Arial" panose="020B0604020202020204" pitchFamily="34" charset="0"/>
                <a:ea typeface="MS PGothic" panose="020B0600070205080204" pitchFamily="34" charset="-128"/>
              </a:defRPr>
            </a:lvl5pPr>
            <a:lvl6pPr marL="2513013" indent="-227013" defTabSz="930275" eaLnBrk="0" fontAlgn="base" hangingPunct="0">
              <a:spcBef>
                <a:spcPct val="0"/>
              </a:spcBef>
              <a:spcAft>
                <a:spcPct val="0"/>
              </a:spcAft>
              <a:defRPr sz="1100" b="1">
                <a:solidFill>
                  <a:schemeClr val="bg2"/>
                </a:solidFill>
                <a:latin typeface="Arial" panose="020B0604020202020204" pitchFamily="34" charset="0"/>
                <a:ea typeface="MS PGothic" panose="020B0600070205080204" pitchFamily="34" charset="-128"/>
              </a:defRPr>
            </a:lvl6pPr>
            <a:lvl7pPr marL="2970213" indent="-227013" defTabSz="930275" eaLnBrk="0" fontAlgn="base" hangingPunct="0">
              <a:spcBef>
                <a:spcPct val="0"/>
              </a:spcBef>
              <a:spcAft>
                <a:spcPct val="0"/>
              </a:spcAft>
              <a:defRPr sz="1100" b="1">
                <a:solidFill>
                  <a:schemeClr val="bg2"/>
                </a:solidFill>
                <a:latin typeface="Arial" panose="020B0604020202020204" pitchFamily="34" charset="0"/>
                <a:ea typeface="MS PGothic" panose="020B0600070205080204" pitchFamily="34" charset="-128"/>
              </a:defRPr>
            </a:lvl7pPr>
            <a:lvl8pPr marL="3427413" indent="-227013" defTabSz="930275" eaLnBrk="0" fontAlgn="base" hangingPunct="0">
              <a:spcBef>
                <a:spcPct val="0"/>
              </a:spcBef>
              <a:spcAft>
                <a:spcPct val="0"/>
              </a:spcAft>
              <a:defRPr sz="1100" b="1">
                <a:solidFill>
                  <a:schemeClr val="bg2"/>
                </a:solidFill>
                <a:latin typeface="Arial" panose="020B0604020202020204" pitchFamily="34" charset="0"/>
                <a:ea typeface="MS PGothic" panose="020B0600070205080204" pitchFamily="34" charset="-128"/>
              </a:defRPr>
            </a:lvl8pPr>
            <a:lvl9pPr marL="3884613" indent="-227013" defTabSz="930275" eaLnBrk="0" fontAlgn="base" hangingPunct="0">
              <a:spcBef>
                <a:spcPct val="0"/>
              </a:spcBef>
              <a:spcAft>
                <a:spcPct val="0"/>
              </a:spcAft>
              <a:defRPr sz="1100" b="1">
                <a:solidFill>
                  <a:schemeClr val="bg2"/>
                </a:solidFill>
                <a:latin typeface="Arial" panose="020B0604020202020204" pitchFamily="34" charset="0"/>
                <a:ea typeface="MS PGothic" panose="020B0600070205080204" pitchFamily="34" charset="-128"/>
              </a:defRPr>
            </a:lvl9pPr>
          </a:lstStyle>
          <a:p>
            <a:pPr marL="0" marR="0" lvl="0" indent="0" algn="r" defTabSz="930275" rtl="0" eaLnBrk="1" fontAlgn="auto" latinLnBrk="0" hangingPunct="1">
              <a:lnSpc>
                <a:spcPct val="100000"/>
              </a:lnSpc>
              <a:spcBef>
                <a:spcPts val="0"/>
              </a:spcBef>
              <a:spcAft>
                <a:spcPts val="0"/>
              </a:spcAft>
              <a:buClrTx/>
              <a:buSzPct val="25000"/>
              <a:buFontTx/>
              <a:buNone/>
              <a:tabLst/>
              <a:defRPr/>
            </a:pPr>
            <a:fld id="{9A8E65DA-6926-4C03-8180-5BE6419228E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rPr>
              <a:pPr marL="0" marR="0" lvl="0" indent="0" algn="r" defTabSz="930275" rtl="0" eaLnBrk="1" fontAlgn="auto" latinLnBrk="0" hangingPunct="1">
                <a:lnSpc>
                  <a:spcPct val="100000"/>
                </a:lnSpc>
                <a:spcBef>
                  <a:spcPts val="0"/>
                </a:spcBef>
                <a:spcAft>
                  <a:spcPts val="0"/>
                </a:spcAft>
                <a:buClrTx/>
                <a:buSzPct val="25000"/>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437984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Text Join to 55753</a:t>
            </a:r>
            <a:r>
              <a:rPr lang="en-US" baseline="0" dirty="0"/>
              <a:t>, complete the short assessment, and start receiving customized messages. </a:t>
            </a: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How to Talk with Your Teen About Anything (including alcohol and other drugs)</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62123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dirty="0"/>
              <a:t>Beyond</a:t>
            </a:r>
            <a:r>
              <a:rPr lang="en-US" baseline="0" dirty="0"/>
              <a:t> the Helpline, the Partnership has also established a Parent Coaching program.</a:t>
            </a:r>
          </a:p>
          <a:p>
            <a:endParaRPr lang="en-US" baseline="0" dirty="0"/>
          </a:p>
          <a:p>
            <a:r>
              <a:rPr lang="en-US" baseline="0" dirty="0"/>
              <a:t>Parent volunteers – all of who have some personal experience with a child’s substance use – talk to parent callers on the phone, usually about five times over a six week period.</a:t>
            </a:r>
          </a:p>
          <a:p>
            <a:endParaRPr lang="en-US" baseline="0" dirty="0"/>
          </a:p>
          <a:p>
            <a:r>
              <a:rPr lang="en-US" baseline="0" dirty="0"/>
              <a:t>Parent Coaches thoughtfully offer ideas to help the parent help their family and help themselves.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1334998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USE THIS SLIDE</a:t>
            </a:r>
            <a:r>
              <a:rPr lang="en-US" baseline="0" dirty="0"/>
              <a:t> TO IDENTIFY RESOURCES IN YOUR COMMUNITY. ]</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LOUISVILLE:  Heroin + Other Opioids; from Understanding to Action</a:t>
            </a:r>
          </a:p>
        </p:txBody>
      </p:sp>
    </p:spTree>
    <p:extLst>
      <p:ext uri="{BB962C8B-B14F-4D97-AF65-F5344CB8AC3E}">
        <p14:creationId xmlns:p14="http://schemas.microsoft.com/office/powerpoint/2010/main" val="29997672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35552013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How to Talk with Your Teen About Anything (including alcohol and other drugs)</a:t>
            </a:r>
          </a:p>
        </p:txBody>
      </p:sp>
    </p:spTree>
    <p:extLst>
      <p:ext uri="{BB962C8B-B14F-4D97-AF65-F5344CB8AC3E}">
        <p14:creationId xmlns:p14="http://schemas.microsoft.com/office/powerpoint/2010/main" val="22018269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164247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Heroin use among</a:t>
            </a:r>
            <a:r>
              <a:rPr lang="en-US" baseline="0" dirty="0"/>
              <a:t> 18-25 year olds doubled and heroin use among those 26 or older tripled.</a:t>
            </a:r>
          </a:p>
          <a:p>
            <a:endParaRPr lang="en-US" baseline="0" dirty="0"/>
          </a:p>
          <a:p>
            <a:r>
              <a:rPr lang="en-US" baseline="0" dirty="0"/>
              <a:t>So, what happened?</a:t>
            </a:r>
          </a:p>
          <a:p>
            <a:endParaRPr lang="en-US" baseline="0" dirty="0"/>
          </a:p>
          <a:p>
            <a:r>
              <a:rPr lang="en-US" baseline="0" dirty="0"/>
              <a:t>Opioid pain relievers played a big part in the increase in use.</a:t>
            </a:r>
          </a:p>
          <a:p>
            <a:endParaRPr lang="en-US" baseline="0" dirty="0"/>
          </a:p>
          <a:p>
            <a:r>
              <a:rPr lang="en-US" baseline="0" dirty="0"/>
              <a:t>[CLICK]</a:t>
            </a:r>
          </a:p>
          <a:p>
            <a:endParaRPr lang="en-US" baseline="0" dirty="0"/>
          </a:p>
          <a:p>
            <a:r>
              <a:rPr lang="en-US" baseline="0" dirty="0"/>
              <a:t>It used to be that it was less common for a person to transition from marijuana or alcohol to drugs like heroin or meth or cocaine.</a:t>
            </a:r>
          </a:p>
          <a:p>
            <a:endParaRPr lang="en-US" baseline="0" dirty="0"/>
          </a:p>
          <a:p>
            <a:pPr defTabSz="956097">
              <a:defRPr/>
            </a:pPr>
            <a:r>
              <a:rPr lang="en-US" baseline="0" dirty="0"/>
              <a:t>[CLICK]</a:t>
            </a:r>
          </a:p>
          <a:p>
            <a:endParaRPr lang="en-US" baseline="0" dirty="0"/>
          </a:p>
          <a:p>
            <a:r>
              <a:rPr lang="en-US" baseline="0" dirty="0"/>
              <a:t>Opioid pain medications provided additional “rungs in the ladder” for users to progress towards more serious drugs of misuse.</a:t>
            </a:r>
          </a:p>
          <a:p>
            <a:endParaRPr lang="en-US" baseline="0" dirty="0"/>
          </a:p>
          <a:p>
            <a:pPr defTabSz="956097">
              <a:defRPr/>
            </a:pPr>
            <a:r>
              <a:rPr lang="en-US" baseline="0" dirty="0"/>
              <a:t>[CLICK]</a:t>
            </a:r>
          </a:p>
          <a:p>
            <a:endParaRPr lang="en-US" baseline="0" dirty="0"/>
          </a:p>
          <a:p>
            <a:r>
              <a:rPr lang="en-US" baseline="0" dirty="0"/>
              <a:t>This is borne out by the fact that 50-75% of people using heroin started by misusing opioid pills.</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3643783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final point</a:t>
            </a:r>
            <a:r>
              <a:rPr lang="en-US" baseline="0" dirty="0"/>
              <a:t> to make about opioids is that they can be even more dangerous when mixed with other substances.</a:t>
            </a:r>
          </a:p>
          <a:p>
            <a:endParaRPr lang="en-US" baseline="0" dirty="0"/>
          </a:p>
          <a:p>
            <a:r>
              <a:rPr lang="en-US" baseline="0" dirty="0"/>
              <a:t>And you can think about that in two ways …</a:t>
            </a:r>
          </a:p>
          <a:p>
            <a:endParaRPr lang="en-US" baseline="0" dirty="0"/>
          </a:p>
          <a:p>
            <a:r>
              <a:rPr lang="en-US" baseline="0" dirty="0"/>
              <a:t>Opioids are dangerous when there are consumed with other drugs such as alcohol or sedatives, or with stimulants.  Sometimes users will mix a stimulant like cocaine with a depressant like heroin, which is known as a speedball.  The result can be deadly.</a:t>
            </a:r>
          </a:p>
          <a:p>
            <a:endParaRPr lang="en-US" baseline="0" dirty="0"/>
          </a:p>
          <a:p>
            <a:r>
              <a:rPr lang="en-US" baseline="0" dirty="0"/>
              <a:t>Opioids can also become more dangerous when dealers mix heroin with other substances.  Some traffickers will mix heroin with a range of substances from flour to chalk.  Basically, it’s a way to get more hits our of one kilo of heroin.</a:t>
            </a:r>
          </a:p>
          <a:p>
            <a:endParaRPr lang="en-US" baseline="0" dirty="0"/>
          </a:p>
          <a:p>
            <a:r>
              <a:rPr lang="en-US" baseline="0" dirty="0"/>
              <a:t>But dealers may also try to market themselves by making their heroin more powerful by adding in a drug like fentanyl.</a:t>
            </a:r>
          </a:p>
          <a:p>
            <a:endParaRPr lang="en-US" baseline="0" dirty="0"/>
          </a:p>
          <a:p>
            <a:r>
              <a:rPr lang="en-US" baseline="0" dirty="0"/>
              <a:t>The reality is that a person using opioids may not know what they are going to get.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1093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Centers for Disease Control and Prevention have identified three waves of the rise in opioid overdose deaths.</a:t>
            </a:r>
          </a:p>
          <a:p>
            <a:endParaRPr lang="en-US" baseline="0" dirty="0"/>
          </a:p>
          <a:p>
            <a:r>
              <a:rPr lang="en-US" baseline="0" dirty="0"/>
              <a:t>The first, from the late 90’s to mid-2000’s, centered on prescription overdose deaths.  The second, from the mid-2000’s to about 2011, was a  rise in heroin overdose deaths.  We are now in a third wave, when we are seeing an increase in synthetic opioids – the most significant of which is illicit fentanyl.</a:t>
            </a:r>
          </a:p>
          <a:p>
            <a:endParaRPr lang="en-US" baseline="0" dirty="0"/>
          </a:p>
          <a:p>
            <a:r>
              <a:rPr lang="en-US" baseline="0" dirty="0"/>
              <a:t>And, we may be on the cusp of a fourth wave … the DEA is reporting that cocaine and other drugs are contaminated with illicit fentanyl.  And if you don’t believe the DEA, Rolling Stone finds the same thing.</a:t>
            </a:r>
          </a:p>
          <a:p>
            <a:endParaRPr lang="en-US" dirty="0"/>
          </a:p>
          <a:p>
            <a:r>
              <a:rPr lang="en-US" dirty="0"/>
              <a:t>https://www.cdc.gov/drugoverdose/epidemic/index.html </a:t>
            </a: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LOUISVILLE:  Heroin + Other Opioids; from Understanding to Action</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7733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 Another way to look at it …</a:t>
            </a:r>
          </a:p>
          <a:p>
            <a:endParaRPr lang="en-US" dirty="0"/>
          </a:p>
          <a:p>
            <a:r>
              <a:rPr lang="en-US" dirty="0"/>
              <a:t>A fatal dose</a:t>
            </a:r>
            <a:r>
              <a:rPr lang="en-US" baseline="0" dirty="0"/>
              <a:t> of heroin is about 30 milligrams … </a:t>
            </a:r>
          </a:p>
          <a:p>
            <a:endParaRPr lang="en-US" baseline="0" dirty="0"/>
          </a:p>
          <a:p>
            <a:r>
              <a:rPr lang="en-US" baseline="0" dirty="0"/>
              <a:t>But a lethal dose of fentanyl is only 2-3.</a:t>
            </a:r>
          </a:p>
          <a:p>
            <a:endParaRPr lang="en-US" baseline="0" dirty="0"/>
          </a:p>
          <a:p>
            <a:r>
              <a:rPr lang="en-US" baseline="0" dirty="0"/>
              <a:t>Due to difficulty of mixing fentanyl evenly, the amount of fentanyl in different doses of heroin can vary significantly.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rPr>
              <a:t>In 2016,</a:t>
            </a:r>
            <a:r>
              <a:rPr lang="en-US" sz="1200" baseline="0" dirty="0">
                <a:solidFill>
                  <a:schemeClr val="tx2"/>
                </a:solidFill>
              </a:rPr>
              <a:t> one</a:t>
            </a:r>
            <a:r>
              <a:rPr lang="en-US" sz="1200" dirty="0">
                <a:solidFill>
                  <a:schemeClr val="tx2"/>
                </a:solidFill>
              </a:rPr>
              <a:t> seizure of counterfeit prescription pills had approximately 1.8 milligrams of fentanyl in each pill (DEA).</a:t>
            </a:r>
          </a:p>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1525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when you think about</a:t>
            </a:r>
            <a:r>
              <a:rPr lang="en-US" baseline="0" dirty="0"/>
              <a:t> the abscesses and overdoses, you may wonder, why would anyone every use these drugs?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7809885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0CE966-62C1-7E4C-B0E2-71CB689CB4FD}"/>
              </a:ext>
            </a:extLst>
          </p:cNvPr>
          <p:cNvSpPr/>
          <p:nvPr userDrawn="1"/>
        </p:nvSpPr>
        <p:spPr>
          <a:xfrm>
            <a:off x="119270" y="119269"/>
            <a:ext cx="11946834" cy="6612145"/>
          </a:xfrm>
          <a:prstGeom prst="rect">
            <a:avLst/>
          </a:prstGeom>
          <a:solidFill>
            <a:srgbClr val="772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72583"/>
              </a:solidFill>
            </a:endParaRPr>
          </a:p>
        </p:txBody>
      </p:sp>
      <p:sp>
        <p:nvSpPr>
          <p:cNvPr id="3" name="Subtitle 2">
            <a:extLst>
              <a:ext uri="{FF2B5EF4-FFF2-40B4-BE49-F238E27FC236}">
                <a16:creationId xmlns:a16="http://schemas.microsoft.com/office/drawing/2014/main" id="{5DD28C6A-8702-AD45-85C7-6C3EEF3726F2}"/>
              </a:ext>
            </a:extLst>
          </p:cNvPr>
          <p:cNvSpPr>
            <a:spLocks noGrp="1"/>
          </p:cNvSpPr>
          <p:nvPr>
            <p:ph type="subTitle" idx="1" hasCustomPrompt="1"/>
          </p:nvPr>
        </p:nvSpPr>
        <p:spPr>
          <a:xfrm>
            <a:off x="6092687" y="4120545"/>
            <a:ext cx="5439149" cy="1152099"/>
          </a:xfrm>
        </p:spPr>
        <p:txBody>
          <a:bodyPr>
            <a:normAutofit/>
          </a:bodyPr>
          <a:lstStyle>
            <a:lvl1pPr marL="0" indent="0" algn="l">
              <a:buNone/>
              <a:defRPr sz="2400">
                <a:solidFill>
                  <a:srgbClr val="FF981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6" name="Picture 5" descr="A picture containing drawing, plate&#10;&#10;Description automatically generated">
            <a:extLst>
              <a:ext uri="{FF2B5EF4-FFF2-40B4-BE49-F238E27FC236}">
                <a16:creationId xmlns:a16="http://schemas.microsoft.com/office/drawing/2014/main" id="{6ABE7545-7125-B34E-8AC6-955427B24AD2}"/>
              </a:ext>
            </a:extLst>
          </p:cNvPr>
          <p:cNvPicPr>
            <a:picLocks noChangeAspect="1"/>
          </p:cNvPicPr>
          <p:nvPr userDrawn="1"/>
        </p:nvPicPr>
        <p:blipFill>
          <a:blip r:embed="rId2"/>
          <a:stretch>
            <a:fillRect/>
          </a:stretch>
        </p:blipFill>
        <p:spPr>
          <a:xfrm>
            <a:off x="4286992" y="2336403"/>
            <a:ext cx="7378145" cy="1536252"/>
          </a:xfrm>
          <a:prstGeom prst="rect">
            <a:avLst/>
          </a:prstGeom>
        </p:spPr>
      </p:pic>
    </p:spTree>
    <p:extLst>
      <p:ext uri="{BB962C8B-B14F-4D97-AF65-F5344CB8AC3E}">
        <p14:creationId xmlns:p14="http://schemas.microsoft.com/office/powerpoint/2010/main" val="2474237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_2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4D251-ED25-4A45-A4D5-DB965B1DEB9E}"/>
              </a:ext>
            </a:extLst>
          </p:cNvPr>
          <p:cNvSpPr>
            <a:spLocks noGrp="1"/>
          </p:cNvSpPr>
          <p:nvPr>
            <p:ph type="title" hasCustomPrompt="1"/>
          </p:nvPr>
        </p:nvSpPr>
        <p:spPr>
          <a:xfrm>
            <a:off x="546263" y="0"/>
            <a:ext cx="11031590" cy="1223157"/>
          </a:xfrm>
        </p:spPr>
        <p:txBody>
          <a:bodyPr anchor="b">
            <a:normAutofit/>
          </a:bodyPr>
          <a:lstStyle>
            <a:lvl1pPr>
              <a:defRPr sz="3600">
                <a:solidFill>
                  <a:srgbClr val="77258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0DAB7E9-B218-1C40-9DEF-CB7129D02B9C}"/>
              </a:ext>
            </a:extLst>
          </p:cNvPr>
          <p:cNvSpPr>
            <a:spLocks noGrp="1"/>
          </p:cNvSpPr>
          <p:nvPr>
            <p:ph idx="1" hasCustomPrompt="1"/>
          </p:nvPr>
        </p:nvSpPr>
        <p:spPr>
          <a:xfrm>
            <a:off x="546264" y="1336456"/>
            <a:ext cx="7306818" cy="4814962"/>
          </a:xfrm>
        </p:spPr>
        <p:txBody>
          <a:bodyPr/>
          <a:lstStyle>
            <a:lvl1pPr>
              <a:defRPr sz="2800"/>
            </a:lvl1pPr>
            <a:lvl2pPr>
              <a:defRPr sz="24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p:txBody>
      </p:sp>
      <p:sp>
        <p:nvSpPr>
          <p:cNvPr id="10" name="Picture Placeholder 2">
            <a:extLst>
              <a:ext uri="{FF2B5EF4-FFF2-40B4-BE49-F238E27FC236}">
                <a16:creationId xmlns:a16="http://schemas.microsoft.com/office/drawing/2014/main" id="{F5804986-9FFD-4E40-A851-9E574ACB1380}"/>
              </a:ext>
            </a:extLst>
          </p:cNvPr>
          <p:cNvSpPr>
            <a:spLocks noGrp="1"/>
          </p:cNvSpPr>
          <p:nvPr>
            <p:ph type="pic" idx="13"/>
          </p:nvPr>
        </p:nvSpPr>
        <p:spPr>
          <a:xfrm>
            <a:off x="8173529" y="3764477"/>
            <a:ext cx="3404323" cy="2154577"/>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5" name="Picture Placeholder 2">
            <a:extLst>
              <a:ext uri="{FF2B5EF4-FFF2-40B4-BE49-F238E27FC236}">
                <a16:creationId xmlns:a16="http://schemas.microsoft.com/office/drawing/2014/main" id="{3FF98F5C-1568-2B4A-A120-13F2A6BAA614}"/>
              </a:ext>
            </a:extLst>
          </p:cNvPr>
          <p:cNvSpPr>
            <a:spLocks noGrp="1"/>
          </p:cNvSpPr>
          <p:nvPr>
            <p:ph type="pic" idx="14"/>
          </p:nvPr>
        </p:nvSpPr>
        <p:spPr>
          <a:xfrm>
            <a:off x="8173530" y="1336456"/>
            <a:ext cx="3404323" cy="2154577"/>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5">
            <a:extLst>
              <a:ext uri="{FF2B5EF4-FFF2-40B4-BE49-F238E27FC236}">
                <a16:creationId xmlns:a16="http://schemas.microsoft.com/office/drawing/2014/main" id="{BB878C7E-5DB1-4B43-8266-A2A3A26778EC}"/>
              </a:ext>
            </a:extLst>
          </p:cNvPr>
          <p:cNvSpPr>
            <a:spLocks noGrp="1"/>
          </p:cNvSpPr>
          <p:nvPr>
            <p:ph type="sldNum" sz="quarter" idx="12"/>
          </p:nvPr>
        </p:nvSpPr>
        <p:spPr>
          <a:xfrm>
            <a:off x="241854" y="6264614"/>
            <a:ext cx="2743200" cy="365125"/>
          </a:xfrm>
          <a:prstGeom prst="rect">
            <a:avLst/>
          </a:prstGeom>
        </p:spPr>
        <p:txBody>
          <a:bodyPr/>
          <a:lstStyle>
            <a:lvl1pPr algn="l">
              <a:defRPr sz="1800">
                <a:solidFill>
                  <a:schemeClr val="tx2"/>
                </a:solidFill>
              </a:defRPr>
            </a:lvl1pPr>
          </a:lstStyle>
          <a:p>
            <a:fld id="{4BCD7EC4-FBAE-BE45-AB6C-9493448CF961}" type="slidenum">
              <a:rPr lang="en-US" smtClean="0"/>
              <a:pPr/>
              <a:t>‹#›</a:t>
            </a:fld>
            <a:endParaRPr lang="en-US" dirty="0"/>
          </a:p>
        </p:txBody>
      </p:sp>
    </p:spTree>
    <p:extLst>
      <p:ext uri="{BB962C8B-B14F-4D97-AF65-F5344CB8AC3E}">
        <p14:creationId xmlns:p14="http://schemas.microsoft.com/office/powerpoint/2010/main" val="3701535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_3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4D251-ED25-4A45-A4D5-DB965B1DEB9E}"/>
              </a:ext>
            </a:extLst>
          </p:cNvPr>
          <p:cNvSpPr>
            <a:spLocks noGrp="1"/>
          </p:cNvSpPr>
          <p:nvPr>
            <p:ph type="title" hasCustomPrompt="1"/>
          </p:nvPr>
        </p:nvSpPr>
        <p:spPr>
          <a:xfrm>
            <a:off x="546263" y="-35625"/>
            <a:ext cx="11031590" cy="1253331"/>
          </a:xfrm>
        </p:spPr>
        <p:txBody>
          <a:bodyPr anchor="b">
            <a:normAutofit/>
          </a:bodyPr>
          <a:lstStyle>
            <a:lvl1pPr>
              <a:defRPr sz="3600">
                <a:solidFill>
                  <a:srgbClr val="77258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0DAB7E9-B218-1C40-9DEF-CB7129D02B9C}"/>
              </a:ext>
            </a:extLst>
          </p:cNvPr>
          <p:cNvSpPr>
            <a:spLocks noGrp="1"/>
          </p:cNvSpPr>
          <p:nvPr>
            <p:ph idx="1" hasCustomPrompt="1"/>
          </p:nvPr>
        </p:nvSpPr>
        <p:spPr>
          <a:xfrm>
            <a:off x="546264" y="1324581"/>
            <a:ext cx="11031590" cy="2175669"/>
          </a:xfrm>
        </p:spPr>
        <p:txBody>
          <a:bodyPr/>
          <a:lstStyle>
            <a:lvl1pPr>
              <a:defRPr sz="2800"/>
            </a:lvl1pPr>
            <a:lvl2pPr>
              <a:defRPr sz="24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p:txBody>
      </p:sp>
      <p:sp>
        <p:nvSpPr>
          <p:cNvPr id="10" name="Picture Placeholder 2">
            <a:extLst>
              <a:ext uri="{FF2B5EF4-FFF2-40B4-BE49-F238E27FC236}">
                <a16:creationId xmlns:a16="http://schemas.microsoft.com/office/drawing/2014/main" id="{F5804986-9FFD-4E40-A851-9E574ACB1380}"/>
              </a:ext>
            </a:extLst>
          </p:cNvPr>
          <p:cNvSpPr>
            <a:spLocks noGrp="1"/>
          </p:cNvSpPr>
          <p:nvPr>
            <p:ph type="pic" idx="13"/>
          </p:nvPr>
        </p:nvSpPr>
        <p:spPr>
          <a:xfrm>
            <a:off x="809089" y="3692821"/>
            <a:ext cx="3404323" cy="1907045"/>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5" name="Picture Placeholder 2">
            <a:extLst>
              <a:ext uri="{FF2B5EF4-FFF2-40B4-BE49-F238E27FC236}">
                <a16:creationId xmlns:a16="http://schemas.microsoft.com/office/drawing/2014/main" id="{3FF98F5C-1568-2B4A-A120-13F2A6BAA614}"/>
              </a:ext>
            </a:extLst>
          </p:cNvPr>
          <p:cNvSpPr>
            <a:spLocks noGrp="1"/>
          </p:cNvSpPr>
          <p:nvPr>
            <p:ph type="pic" idx="14"/>
          </p:nvPr>
        </p:nvSpPr>
        <p:spPr>
          <a:xfrm>
            <a:off x="4393840" y="3692821"/>
            <a:ext cx="3404323" cy="1907045"/>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6" name="Picture Placeholder 2">
            <a:extLst>
              <a:ext uri="{FF2B5EF4-FFF2-40B4-BE49-F238E27FC236}">
                <a16:creationId xmlns:a16="http://schemas.microsoft.com/office/drawing/2014/main" id="{F0C06A84-0C30-6A43-A00B-F5FF16CEC95B}"/>
              </a:ext>
            </a:extLst>
          </p:cNvPr>
          <p:cNvSpPr>
            <a:spLocks noGrp="1"/>
          </p:cNvSpPr>
          <p:nvPr>
            <p:ph type="pic" idx="15"/>
          </p:nvPr>
        </p:nvSpPr>
        <p:spPr>
          <a:xfrm>
            <a:off x="7978590" y="3692821"/>
            <a:ext cx="3404323" cy="1907045"/>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9" name="Slide Number Placeholder 5">
            <a:extLst>
              <a:ext uri="{FF2B5EF4-FFF2-40B4-BE49-F238E27FC236}">
                <a16:creationId xmlns:a16="http://schemas.microsoft.com/office/drawing/2014/main" id="{921EDCCD-0FA4-EC46-8241-5111BF684577}"/>
              </a:ext>
            </a:extLst>
          </p:cNvPr>
          <p:cNvSpPr>
            <a:spLocks noGrp="1"/>
          </p:cNvSpPr>
          <p:nvPr>
            <p:ph type="sldNum" sz="quarter" idx="12"/>
          </p:nvPr>
        </p:nvSpPr>
        <p:spPr>
          <a:xfrm>
            <a:off x="241854" y="6264614"/>
            <a:ext cx="2743200" cy="365125"/>
          </a:xfrm>
          <a:prstGeom prst="rect">
            <a:avLst/>
          </a:prstGeom>
        </p:spPr>
        <p:txBody>
          <a:bodyPr/>
          <a:lstStyle>
            <a:lvl1pPr algn="l">
              <a:defRPr sz="1800">
                <a:solidFill>
                  <a:schemeClr val="tx2"/>
                </a:solidFill>
              </a:defRPr>
            </a:lvl1pPr>
          </a:lstStyle>
          <a:p>
            <a:fld id="{4BCD7EC4-FBAE-BE45-AB6C-9493448CF961}" type="slidenum">
              <a:rPr lang="en-US" smtClean="0"/>
              <a:pPr/>
              <a:t>‹#›</a:t>
            </a:fld>
            <a:endParaRPr lang="en-US" dirty="0"/>
          </a:p>
        </p:txBody>
      </p:sp>
    </p:spTree>
    <p:extLst>
      <p:ext uri="{BB962C8B-B14F-4D97-AF65-F5344CB8AC3E}">
        <p14:creationId xmlns:p14="http://schemas.microsoft.com/office/powerpoint/2010/main" val="737916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ntent_4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4D251-ED25-4A45-A4D5-DB965B1DEB9E}"/>
              </a:ext>
            </a:extLst>
          </p:cNvPr>
          <p:cNvSpPr>
            <a:spLocks noGrp="1"/>
          </p:cNvSpPr>
          <p:nvPr>
            <p:ph type="title" hasCustomPrompt="1"/>
          </p:nvPr>
        </p:nvSpPr>
        <p:spPr>
          <a:xfrm>
            <a:off x="546263" y="0"/>
            <a:ext cx="11031590" cy="1216485"/>
          </a:xfrm>
        </p:spPr>
        <p:txBody>
          <a:bodyPr anchor="b">
            <a:normAutofit/>
          </a:bodyPr>
          <a:lstStyle>
            <a:lvl1pPr>
              <a:defRPr sz="3600">
                <a:solidFill>
                  <a:srgbClr val="77258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0DAB7E9-B218-1C40-9DEF-CB7129D02B9C}"/>
              </a:ext>
            </a:extLst>
          </p:cNvPr>
          <p:cNvSpPr>
            <a:spLocks noGrp="1"/>
          </p:cNvSpPr>
          <p:nvPr>
            <p:ph idx="1" hasCustomPrompt="1"/>
          </p:nvPr>
        </p:nvSpPr>
        <p:spPr>
          <a:xfrm>
            <a:off x="546264" y="1324581"/>
            <a:ext cx="11031590" cy="2175669"/>
          </a:xfrm>
        </p:spPr>
        <p:txBody>
          <a:bodyPr/>
          <a:lstStyle>
            <a:lvl1pPr>
              <a:defRPr sz="2800"/>
            </a:lvl1pPr>
            <a:lvl2pPr>
              <a:defRPr sz="24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p:txBody>
      </p:sp>
      <p:sp>
        <p:nvSpPr>
          <p:cNvPr id="10" name="Picture Placeholder 2">
            <a:extLst>
              <a:ext uri="{FF2B5EF4-FFF2-40B4-BE49-F238E27FC236}">
                <a16:creationId xmlns:a16="http://schemas.microsoft.com/office/drawing/2014/main" id="{F5804986-9FFD-4E40-A851-9E574ACB1380}"/>
              </a:ext>
            </a:extLst>
          </p:cNvPr>
          <p:cNvSpPr>
            <a:spLocks noGrp="1"/>
          </p:cNvSpPr>
          <p:nvPr>
            <p:ph type="pic" idx="13"/>
          </p:nvPr>
        </p:nvSpPr>
        <p:spPr>
          <a:xfrm>
            <a:off x="701515" y="3692821"/>
            <a:ext cx="2549821" cy="1907045"/>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Picture Placeholder 2">
            <a:extLst>
              <a:ext uri="{FF2B5EF4-FFF2-40B4-BE49-F238E27FC236}">
                <a16:creationId xmlns:a16="http://schemas.microsoft.com/office/drawing/2014/main" id="{8450F3CD-E437-1045-A700-B916F0271E49}"/>
              </a:ext>
            </a:extLst>
          </p:cNvPr>
          <p:cNvSpPr>
            <a:spLocks noGrp="1"/>
          </p:cNvSpPr>
          <p:nvPr>
            <p:ph type="pic" idx="14"/>
          </p:nvPr>
        </p:nvSpPr>
        <p:spPr>
          <a:xfrm>
            <a:off x="3438868" y="3692821"/>
            <a:ext cx="2549821" cy="1907045"/>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2" name="Picture Placeholder 2">
            <a:extLst>
              <a:ext uri="{FF2B5EF4-FFF2-40B4-BE49-F238E27FC236}">
                <a16:creationId xmlns:a16="http://schemas.microsoft.com/office/drawing/2014/main" id="{0FFB2FE6-24C2-0441-973B-527D97DA9C38}"/>
              </a:ext>
            </a:extLst>
          </p:cNvPr>
          <p:cNvSpPr>
            <a:spLocks noGrp="1"/>
          </p:cNvSpPr>
          <p:nvPr>
            <p:ph type="pic" idx="15"/>
          </p:nvPr>
        </p:nvSpPr>
        <p:spPr>
          <a:xfrm>
            <a:off x="6176221" y="3692821"/>
            <a:ext cx="2549821" cy="1907045"/>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Picture Placeholder 2">
            <a:extLst>
              <a:ext uri="{FF2B5EF4-FFF2-40B4-BE49-F238E27FC236}">
                <a16:creationId xmlns:a16="http://schemas.microsoft.com/office/drawing/2014/main" id="{BEB0DBCC-8C4B-7A4A-B0C2-CD87E2350574}"/>
              </a:ext>
            </a:extLst>
          </p:cNvPr>
          <p:cNvSpPr>
            <a:spLocks noGrp="1"/>
          </p:cNvSpPr>
          <p:nvPr>
            <p:ph type="pic" idx="16"/>
          </p:nvPr>
        </p:nvSpPr>
        <p:spPr>
          <a:xfrm>
            <a:off x="8913574" y="3692821"/>
            <a:ext cx="2549821" cy="1907045"/>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9" name="Slide Number Placeholder 5">
            <a:extLst>
              <a:ext uri="{FF2B5EF4-FFF2-40B4-BE49-F238E27FC236}">
                <a16:creationId xmlns:a16="http://schemas.microsoft.com/office/drawing/2014/main" id="{E1E9F072-FA51-9E40-9BCB-808BE274AFEC}"/>
              </a:ext>
            </a:extLst>
          </p:cNvPr>
          <p:cNvSpPr>
            <a:spLocks noGrp="1"/>
          </p:cNvSpPr>
          <p:nvPr>
            <p:ph type="sldNum" sz="quarter" idx="12"/>
          </p:nvPr>
        </p:nvSpPr>
        <p:spPr>
          <a:xfrm>
            <a:off x="241854" y="6264614"/>
            <a:ext cx="2743200" cy="365125"/>
          </a:xfrm>
          <a:prstGeom prst="rect">
            <a:avLst/>
          </a:prstGeom>
        </p:spPr>
        <p:txBody>
          <a:bodyPr/>
          <a:lstStyle>
            <a:lvl1pPr algn="l">
              <a:defRPr sz="1800">
                <a:solidFill>
                  <a:schemeClr val="tx2"/>
                </a:solidFill>
              </a:defRPr>
            </a:lvl1pPr>
          </a:lstStyle>
          <a:p>
            <a:fld id="{4BCD7EC4-FBAE-BE45-AB6C-9493448CF961}" type="slidenum">
              <a:rPr lang="en-US" smtClean="0"/>
              <a:pPr/>
              <a:t>‹#›</a:t>
            </a:fld>
            <a:endParaRPr lang="en-US" dirty="0"/>
          </a:p>
        </p:txBody>
      </p:sp>
    </p:spTree>
    <p:extLst>
      <p:ext uri="{BB962C8B-B14F-4D97-AF65-F5344CB8AC3E}">
        <p14:creationId xmlns:p14="http://schemas.microsoft.com/office/powerpoint/2010/main" val="14762560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Content_1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4D251-ED25-4A45-A4D5-DB965B1DEB9E}"/>
              </a:ext>
            </a:extLst>
          </p:cNvPr>
          <p:cNvSpPr>
            <a:spLocks noGrp="1"/>
          </p:cNvSpPr>
          <p:nvPr>
            <p:ph type="title" hasCustomPrompt="1"/>
          </p:nvPr>
        </p:nvSpPr>
        <p:spPr>
          <a:xfrm>
            <a:off x="546263" y="0"/>
            <a:ext cx="11031590" cy="1216485"/>
          </a:xfrm>
        </p:spPr>
        <p:txBody>
          <a:bodyPr anchor="b">
            <a:normAutofit/>
          </a:bodyPr>
          <a:lstStyle>
            <a:lvl1pPr>
              <a:defRPr sz="3600">
                <a:solidFill>
                  <a:srgbClr val="77258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0DAB7E9-B218-1C40-9DEF-CB7129D02B9C}"/>
              </a:ext>
            </a:extLst>
          </p:cNvPr>
          <p:cNvSpPr>
            <a:spLocks noGrp="1"/>
          </p:cNvSpPr>
          <p:nvPr>
            <p:ph idx="1" hasCustomPrompt="1"/>
          </p:nvPr>
        </p:nvSpPr>
        <p:spPr>
          <a:xfrm>
            <a:off x="546263" y="1312706"/>
            <a:ext cx="7306818" cy="4857026"/>
          </a:xfrm>
        </p:spPr>
        <p:txBody>
          <a:bodyPr/>
          <a:lstStyle>
            <a:lvl1pPr>
              <a:defRPr sz="2800"/>
            </a:lvl1pPr>
            <a:lvl2pPr>
              <a:defRPr sz="24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p:txBody>
      </p:sp>
      <p:sp>
        <p:nvSpPr>
          <p:cNvPr id="10" name="Picture Placeholder 2">
            <a:extLst>
              <a:ext uri="{FF2B5EF4-FFF2-40B4-BE49-F238E27FC236}">
                <a16:creationId xmlns:a16="http://schemas.microsoft.com/office/drawing/2014/main" id="{F5804986-9FFD-4E40-A851-9E574ACB1380}"/>
              </a:ext>
            </a:extLst>
          </p:cNvPr>
          <p:cNvSpPr>
            <a:spLocks noGrp="1"/>
          </p:cNvSpPr>
          <p:nvPr>
            <p:ph type="pic" idx="13"/>
          </p:nvPr>
        </p:nvSpPr>
        <p:spPr>
          <a:xfrm>
            <a:off x="8173530" y="1312706"/>
            <a:ext cx="3404323" cy="4595768"/>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6" name="Slide Number Placeholder 5">
            <a:extLst>
              <a:ext uri="{FF2B5EF4-FFF2-40B4-BE49-F238E27FC236}">
                <a16:creationId xmlns:a16="http://schemas.microsoft.com/office/drawing/2014/main" id="{CE1C19C4-82D1-2246-852E-0D349775092B}"/>
              </a:ext>
            </a:extLst>
          </p:cNvPr>
          <p:cNvSpPr>
            <a:spLocks noGrp="1"/>
          </p:cNvSpPr>
          <p:nvPr>
            <p:ph type="sldNum" sz="quarter" idx="12"/>
          </p:nvPr>
        </p:nvSpPr>
        <p:spPr>
          <a:xfrm>
            <a:off x="241854" y="6264614"/>
            <a:ext cx="2743200" cy="365125"/>
          </a:xfrm>
          <a:prstGeom prst="rect">
            <a:avLst/>
          </a:prstGeom>
        </p:spPr>
        <p:txBody>
          <a:bodyPr/>
          <a:lstStyle>
            <a:lvl1pPr algn="l">
              <a:defRPr sz="1800">
                <a:solidFill>
                  <a:schemeClr val="tx2"/>
                </a:solidFill>
              </a:defRPr>
            </a:lvl1pPr>
          </a:lstStyle>
          <a:p>
            <a:fld id="{4BCD7EC4-FBAE-BE45-AB6C-9493448CF961}" type="slidenum">
              <a:rPr lang="en-US" smtClean="0"/>
              <a:pPr/>
              <a:t>‹#›</a:t>
            </a:fld>
            <a:endParaRPr lang="en-US" dirty="0"/>
          </a:p>
        </p:txBody>
      </p:sp>
    </p:spTree>
    <p:extLst>
      <p:ext uri="{BB962C8B-B14F-4D97-AF65-F5344CB8AC3E}">
        <p14:creationId xmlns:p14="http://schemas.microsoft.com/office/powerpoint/2010/main" val="2417445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Content_2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4D251-ED25-4A45-A4D5-DB965B1DEB9E}"/>
              </a:ext>
            </a:extLst>
          </p:cNvPr>
          <p:cNvSpPr>
            <a:spLocks noGrp="1"/>
          </p:cNvSpPr>
          <p:nvPr>
            <p:ph type="title" hasCustomPrompt="1"/>
          </p:nvPr>
        </p:nvSpPr>
        <p:spPr>
          <a:xfrm>
            <a:off x="546263" y="0"/>
            <a:ext cx="11031590" cy="1204610"/>
          </a:xfrm>
        </p:spPr>
        <p:txBody>
          <a:bodyPr anchor="b">
            <a:normAutofit/>
          </a:bodyPr>
          <a:lstStyle>
            <a:lvl1pPr>
              <a:defRPr sz="3600">
                <a:solidFill>
                  <a:srgbClr val="77258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0DAB7E9-B218-1C40-9DEF-CB7129D02B9C}"/>
              </a:ext>
            </a:extLst>
          </p:cNvPr>
          <p:cNvSpPr>
            <a:spLocks noGrp="1"/>
          </p:cNvSpPr>
          <p:nvPr>
            <p:ph idx="1" hasCustomPrompt="1"/>
          </p:nvPr>
        </p:nvSpPr>
        <p:spPr>
          <a:xfrm>
            <a:off x="546264" y="1324581"/>
            <a:ext cx="7306818" cy="4814962"/>
          </a:xfrm>
        </p:spPr>
        <p:txBody>
          <a:bodyPr/>
          <a:lstStyle>
            <a:lvl1pPr>
              <a:defRPr sz="2800"/>
            </a:lvl1pPr>
            <a:lvl2pPr>
              <a:defRPr sz="24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p:txBody>
      </p:sp>
      <p:sp>
        <p:nvSpPr>
          <p:cNvPr id="10" name="Picture Placeholder 2">
            <a:extLst>
              <a:ext uri="{FF2B5EF4-FFF2-40B4-BE49-F238E27FC236}">
                <a16:creationId xmlns:a16="http://schemas.microsoft.com/office/drawing/2014/main" id="{F5804986-9FFD-4E40-A851-9E574ACB1380}"/>
              </a:ext>
            </a:extLst>
          </p:cNvPr>
          <p:cNvSpPr>
            <a:spLocks noGrp="1"/>
          </p:cNvSpPr>
          <p:nvPr>
            <p:ph type="pic" idx="13"/>
          </p:nvPr>
        </p:nvSpPr>
        <p:spPr>
          <a:xfrm>
            <a:off x="8173530" y="3548869"/>
            <a:ext cx="3404323" cy="1907045"/>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5" name="Picture Placeholder 2">
            <a:extLst>
              <a:ext uri="{FF2B5EF4-FFF2-40B4-BE49-F238E27FC236}">
                <a16:creationId xmlns:a16="http://schemas.microsoft.com/office/drawing/2014/main" id="{3FF98F5C-1568-2B4A-A120-13F2A6BAA614}"/>
              </a:ext>
            </a:extLst>
          </p:cNvPr>
          <p:cNvSpPr>
            <a:spLocks noGrp="1"/>
          </p:cNvSpPr>
          <p:nvPr>
            <p:ph type="pic" idx="14"/>
          </p:nvPr>
        </p:nvSpPr>
        <p:spPr>
          <a:xfrm>
            <a:off x="8173530" y="1324581"/>
            <a:ext cx="3404323" cy="1907045"/>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5">
            <a:extLst>
              <a:ext uri="{FF2B5EF4-FFF2-40B4-BE49-F238E27FC236}">
                <a16:creationId xmlns:a16="http://schemas.microsoft.com/office/drawing/2014/main" id="{784EADBE-4D18-9042-AEA0-5C28526F4F79}"/>
              </a:ext>
            </a:extLst>
          </p:cNvPr>
          <p:cNvSpPr>
            <a:spLocks noGrp="1"/>
          </p:cNvSpPr>
          <p:nvPr>
            <p:ph type="sldNum" sz="quarter" idx="12"/>
          </p:nvPr>
        </p:nvSpPr>
        <p:spPr>
          <a:xfrm>
            <a:off x="241854" y="6264614"/>
            <a:ext cx="2743200" cy="365125"/>
          </a:xfrm>
          <a:prstGeom prst="rect">
            <a:avLst/>
          </a:prstGeom>
        </p:spPr>
        <p:txBody>
          <a:bodyPr/>
          <a:lstStyle>
            <a:lvl1pPr algn="l">
              <a:defRPr sz="1800">
                <a:solidFill>
                  <a:schemeClr val="tx2"/>
                </a:solidFill>
              </a:defRPr>
            </a:lvl1pPr>
          </a:lstStyle>
          <a:p>
            <a:fld id="{4BCD7EC4-FBAE-BE45-AB6C-9493448CF961}" type="slidenum">
              <a:rPr lang="en-US" smtClean="0"/>
              <a:pPr/>
              <a:t>‹#›</a:t>
            </a:fld>
            <a:endParaRPr lang="en-US" dirty="0"/>
          </a:p>
        </p:txBody>
      </p:sp>
    </p:spTree>
    <p:extLst>
      <p:ext uri="{BB962C8B-B14F-4D97-AF65-F5344CB8AC3E}">
        <p14:creationId xmlns:p14="http://schemas.microsoft.com/office/powerpoint/2010/main" val="1056332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Content_2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4D251-ED25-4A45-A4D5-DB965B1DEB9E}"/>
              </a:ext>
            </a:extLst>
          </p:cNvPr>
          <p:cNvSpPr>
            <a:spLocks noGrp="1"/>
          </p:cNvSpPr>
          <p:nvPr>
            <p:ph type="title" hasCustomPrompt="1"/>
          </p:nvPr>
        </p:nvSpPr>
        <p:spPr>
          <a:xfrm>
            <a:off x="546263" y="1"/>
            <a:ext cx="11031590" cy="1204610"/>
          </a:xfrm>
        </p:spPr>
        <p:txBody>
          <a:bodyPr anchor="b">
            <a:normAutofit/>
          </a:bodyPr>
          <a:lstStyle>
            <a:lvl1pPr>
              <a:defRPr sz="3600">
                <a:solidFill>
                  <a:srgbClr val="77258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0DAB7E9-B218-1C40-9DEF-CB7129D02B9C}"/>
              </a:ext>
            </a:extLst>
          </p:cNvPr>
          <p:cNvSpPr>
            <a:spLocks noGrp="1"/>
          </p:cNvSpPr>
          <p:nvPr>
            <p:ph idx="1" hasCustomPrompt="1"/>
          </p:nvPr>
        </p:nvSpPr>
        <p:spPr>
          <a:xfrm>
            <a:off x="546263" y="1324583"/>
            <a:ext cx="11031589" cy="1433424"/>
          </a:xfrm>
        </p:spPr>
        <p:txBody>
          <a:bodyPr/>
          <a:lstStyle>
            <a:lvl1pPr>
              <a:defRPr sz="2800"/>
            </a:lvl1pPr>
            <a:lvl2pPr>
              <a:defRPr sz="24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p:txBody>
      </p:sp>
      <p:sp>
        <p:nvSpPr>
          <p:cNvPr id="10" name="Picture Placeholder 2">
            <a:extLst>
              <a:ext uri="{FF2B5EF4-FFF2-40B4-BE49-F238E27FC236}">
                <a16:creationId xmlns:a16="http://schemas.microsoft.com/office/drawing/2014/main" id="{F5804986-9FFD-4E40-A851-9E574ACB1380}"/>
              </a:ext>
            </a:extLst>
          </p:cNvPr>
          <p:cNvSpPr>
            <a:spLocks noGrp="1"/>
          </p:cNvSpPr>
          <p:nvPr>
            <p:ph type="pic" idx="13"/>
          </p:nvPr>
        </p:nvSpPr>
        <p:spPr>
          <a:xfrm>
            <a:off x="6289963" y="2994561"/>
            <a:ext cx="4981208" cy="2771369"/>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5" name="Picture Placeholder 2">
            <a:extLst>
              <a:ext uri="{FF2B5EF4-FFF2-40B4-BE49-F238E27FC236}">
                <a16:creationId xmlns:a16="http://schemas.microsoft.com/office/drawing/2014/main" id="{3FF98F5C-1568-2B4A-A120-13F2A6BAA614}"/>
              </a:ext>
            </a:extLst>
          </p:cNvPr>
          <p:cNvSpPr>
            <a:spLocks noGrp="1"/>
          </p:cNvSpPr>
          <p:nvPr>
            <p:ph type="pic" idx="14"/>
          </p:nvPr>
        </p:nvSpPr>
        <p:spPr>
          <a:xfrm>
            <a:off x="872183" y="2994561"/>
            <a:ext cx="5196106" cy="2771370"/>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5">
            <a:extLst>
              <a:ext uri="{FF2B5EF4-FFF2-40B4-BE49-F238E27FC236}">
                <a16:creationId xmlns:a16="http://schemas.microsoft.com/office/drawing/2014/main" id="{7FC2CF79-A813-2A43-B4F9-C634C85A9291}"/>
              </a:ext>
            </a:extLst>
          </p:cNvPr>
          <p:cNvSpPr>
            <a:spLocks noGrp="1"/>
          </p:cNvSpPr>
          <p:nvPr>
            <p:ph type="sldNum" sz="quarter" idx="12"/>
          </p:nvPr>
        </p:nvSpPr>
        <p:spPr>
          <a:xfrm>
            <a:off x="241854" y="6264614"/>
            <a:ext cx="2743200" cy="365125"/>
          </a:xfrm>
          <a:prstGeom prst="rect">
            <a:avLst/>
          </a:prstGeom>
        </p:spPr>
        <p:txBody>
          <a:bodyPr/>
          <a:lstStyle>
            <a:lvl1pPr algn="l">
              <a:defRPr sz="1800">
                <a:solidFill>
                  <a:schemeClr val="tx2"/>
                </a:solidFill>
              </a:defRPr>
            </a:lvl1pPr>
          </a:lstStyle>
          <a:p>
            <a:fld id="{4BCD7EC4-FBAE-BE45-AB6C-9493448CF961}" type="slidenum">
              <a:rPr lang="en-US" smtClean="0"/>
              <a:pPr/>
              <a:t>‹#›</a:t>
            </a:fld>
            <a:endParaRPr lang="en-US" dirty="0"/>
          </a:p>
        </p:txBody>
      </p:sp>
    </p:spTree>
    <p:extLst>
      <p:ext uri="{BB962C8B-B14F-4D97-AF65-F5344CB8AC3E}">
        <p14:creationId xmlns:p14="http://schemas.microsoft.com/office/powerpoint/2010/main" val="3944831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4D251-ED25-4A45-A4D5-DB965B1DEB9E}"/>
              </a:ext>
            </a:extLst>
          </p:cNvPr>
          <p:cNvSpPr>
            <a:spLocks noGrp="1"/>
          </p:cNvSpPr>
          <p:nvPr>
            <p:ph type="title" hasCustomPrompt="1"/>
          </p:nvPr>
        </p:nvSpPr>
        <p:spPr>
          <a:xfrm>
            <a:off x="546263" y="0"/>
            <a:ext cx="11031590" cy="1204610"/>
          </a:xfrm>
        </p:spPr>
        <p:txBody>
          <a:bodyPr anchor="b">
            <a:normAutofit/>
          </a:bodyPr>
          <a:lstStyle>
            <a:lvl1pPr>
              <a:defRPr sz="3600">
                <a:solidFill>
                  <a:srgbClr val="77258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0DAB7E9-B218-1C40-9DEF-CB7129D02B9C}"/>
              </a:ext>
            </a:extLst>
          </p:cNvPr>
          <p:cNvSpPr>
            <a:spLocks noGrp="1"/>
          </p:cNvSpPr>
          <p:nvPr>
            <p:ph idx="1" hasCustomPrompt="1"/>
          </p:nvPr>
        </p:nvSpPr>
        <p:spPr>
          <a:xfrm>
            <a:off x="546263" y="1324582"/>
            <a:ext cx="5317240" cy="4803086"/>
          </a:xfrm>
        </p:spPr>
        <p:txBody>
          <a:bodyPr/>
          <a:lstStyle>
            <a:lvl1pPr>
              <a:defRPr sz="2800"/>
            </a:lvl1pPr>
            <a:lvl2pPr>
              <a:defRPr sz="24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p:txBody>
      </p:sp>
      <p:sp>
        <p:nvSpPr>
          <p:cNvPr id="7" name="Content Placeholder 2">
            <a:extLst>
              <a:ext uri="{FF2B5EF4-FFF2-40B4-BE49-F238E27FC236}">
                <a16:creationId xmlns:a16="http://schemas.microsoft.com/office/drawing/2014/main" id="{9CF76015-C435-DD48-9F72-A938ACABF89E}"/>
              </a:ext>
            </a:extLst>
          </p:cNvPr>
          <p:cNvSpPr>
            <a:spLocks noGrp="1"/>
          </p:cNvSpPr>
          <p:nvPr>
            <p:ph idx="13" hasCustomPrompt="1"/>
          </p:nvPr>
        </p:nvSpPr>
        <p:spPr>
          <a:xfrm>
            <a:off x="6328498" y="1324582"/>
            <a:ext cx="5249355" cy="4803086"/>
          </a:xfrm>
        </p:spPr>
        <p:txBody>
          <a:bodyPr/>
          <a:lstStyle>
            <a:lvl1pPr>
              <a:defRPr sz="2800"/>
            </a:lvl1pPr>
            <a:lvl2pPr>
              <a:defRPr sz="24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D6F8ABE0-7975-C94E-A386-0DE949ABCF60}"/>
              </a:ext>
            </a:extLst>
          </p:cNvPr>
          <p:cNvSpPr>
            <a:spLocks noGrp="1"/>
          </p:cNvSpPr>
          <p:nvPr>
            <p:ph type="sldNum" sz="quarter" idx="12"/>
          </p:nvPr>
        </p:nvSpPr>
        <p:spPr>
          <a:xfrm>
            <a:off x="241854" y="6264614"/>
            <a:ext cx="2743200" cy="365125"/>
          </a:xfrm>
          <a:prstGeom prst="rect">
            <a:avLst/>
          </a:prstGeom>
        </p:spPr>
        <p:txBody>
          <a:bodyPr/>
          <a:lstStyle>
            <a:lvl1pPr algn="l">
              <a:defRPr sz="1800">
                <a:solidFill>
                  <a:schemeClr val="tx2"/>
                </a:solidFill>
              </a:defRPr>
            </a:lvl1pPr>
          </a:lstStyle>
          <a:p>
            <a:fld id="{4BCD7EC4-FBAE-BE45-AB6C-9493448CF961}" type="slidenum">
              <a:rPr lang="en-US" smtClean="0"/>
              <a:pPr/>
              <a:t>‹#›</a:t>
            </a:fld>
            <a:endParaRPr lang="en-US" dirty="0"/>
          </a:p>
        </p:txBody>
      </p:sp>
    </p:spTree>
    <p:extLst>
      <p:ext uri="{BB962C8B-B14F-4D97-AF65-F5344CB8AC3E}">
        <p14:creationId xmlns:p14="http://schemas.microsoft.com/office/powerpoint/2010/main" val="375801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_ 2 Content_ 1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4D251-ED25-4A45-A4D5-DB965B1DEB9E}"/>
              </a:ext>
            </a:extLst>
          </p:cNvPr>
          <p:cNvSpPr>
            <a:spLocks noGrp="1"/>
          </p:cNvSpPr>
          <p:nvPr>
            <p:ph type="title" hasCustomPrompt="1"/>
          </p:nvPr>
        </p:nvSpPr>
        <p:spPr>
          <a:xfrm>
            <a:off x="546263" y="0"/>
            <a:ext cx="11031590" cy="1193956"/>
          </a:xfrm>
        </p:spPr>
        <p:txBody>
          <a:bodyPr anchor="b">
            <a:normAutofit/>
          </a:bodyPr>
          <a:lstStyle>
            <a:lvl1pPr>
              <a:defRPr sz="3600">
                <a:solidFill>
                  <a:srgbClr val="77258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0DAB7E9-B218-1C40-9DEF-CB7129D02B9C}"/>
              </a:ext>
            </a:extLst>
          </p:cNvPr>
          <p:cNvSpPr>
            <a:spLocks noGrp="1"/>
          </p:cNvSpPr>
          <p:nvPr>
            <p:ph idx="1" hasCustomPrompt="1"/>
          </p:nvPr>
        </p:nvSpPr>
        <p:spPr>
          <a:xfrm>
            <a:off x="546263" y="1324582"/>
            <a:ext cx="11031589" cy="1359962"/>
          </a:xfrm>
        </p:spPr>
        <p:txBody>
          <a:bodyPr/>
          <a:lstStyle>
            <a:lvl1pPr>
              <a:defRPr sz="2800"/>
            </a:lvl1pPr>
            <a:lvl2pPr>
              <a:defRPr sz="24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p:txBody>
      </p:sp>
      <p:sp>
        <p:nvSpPr>
          <p:cNvPr id="10" name="Picture Placeholder 2">
            <a:extLst>
              <a:ext uri="{FF2B5EF4-FFF2-40B4-BE49-F238E27FC236}">
                <a16:creationId xmlns:a16="http://schemas.microsoft.com/office/drawing/2014/main" id="{F5804986-9FFD-4E40-A851-9E574ACB1380}"/>
              </a:ext>
            </a:extLst>
          </p:cNvPr>
          <p:cNvSpPr>
            <a:spLocks noGrp="1"/>
          </p:cNvSpPr>
          <p:nvPr>
            <p:ph type="pic" idx="13"/>
          </p:nvPr>
        </p:nvSpPr>
        <p:spPr>
          <a:xfrm>
            <a:off x="6289963" y="2994560"/>
            <a:ext cx="4981208" cy="2771369"/>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Content Placeholder 2">
            <a:extLst>
              <a:ext uri="{FF2B5EF4-FFF2-40B4-BE49-F238E27FC236}">
                <a16:creationId xmlns:a16="http://schemas.microsoft.com/office/drawing/2014/main" id="{35C49C14-86A9-9B4D-9FEB-0E45C10EACEF}"/>
              </a:ext>
            </a:extLst>
          </p:cNvPr>
          <p:cNvSpPr>
            <a:spLocks noGrp="1"/>
          </p:cNvSpPr>
          <p:nvPr>
            <p:ph idx="15" hasCustomPrompt="1"/>
          </p:nvPr>
        </p:nvSpPr>
        <p:spPr>
          <a:xfrm>
            <a:off x="899894" y="3021540"/>
            <a:ext cx="5196106" cy="2744389"/>
          </a:xfrm>
        </p:spPr>
        <p:txBody>
          <a:bodyPr/>
          <a:lstStyle>
            <a:lvl1pPr>
              <a:defRPr sz="2800"/>
            </a:lvl1pPr>
            <a:lvl2pPr>
              <a:defRPr sz="24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p:txBody>
      </p:sp>
      <p:sp>
        <p:nvSpPr>
          <p:cNvPr id="7" name="Slide Number Placeholder 5">
            <a:extLst>
              <a:ext uri="{FF2B5EF4-FFF2-40B4-BE49-F238E27FC236}">
                <a16:creationId xmlns:a16="http://schemas.microsoft.com/office/drawing/2014/main" id="{CDA440BB-A838-5848-A69F-A212AC025BA8}"/>
              </a:ext>
            </a:extLst>
          </p:cNvPr>
          <p:cNvSpPr>
            <a:spLocks noGrp="1"/>
          </p:cNvSpPr>
          <p:nvPr>
            <p:ph type="sldNum" sz="quarter" idx="12"/>
          </p:nvPr>
        </p:nvSpPr>
        <p:spPr>
          <a:xfrm>
            <a:off x="241854" y="6264614"/>
            <a:ext cx="2743200" cy="365125"/>
          </a:xfrm>
          <a:prstGeom prst="rect">
            <a:avLst/>
          </a:prstGeom>
        </p:spPr>
        <p:txBody>
          <a:bodyPr/>
          <a:lstStyle>
            <a:lvl1pPr algn="l">
              <a:defRPr sz="1800">
                <a:solidFill>
                  <a:schemeClr val="tx2"/>
                </a:solidFill>
              </a:defRPr>
            </a:lvl1pPr>
          </a:lstStyle>
          <a:p>
            <a:fld id="{4BCD7EC4-FBAE-BE45-AB6C-9493448CF961}" type="slidenum">
              <a:rPr lang="en-US" smtClean="0"/>
              <a:pPr/>
              <a:t>‹#›</a:t>
            </a:fld>
            <a:endParaRPr lang="en-US" dirty="0"/>
          </a:p>
        </p:txBody>
      </p:sp>
    </p:spTree>
    <p:extLst>
      <p:ext uri="{BB962C8B-B14F-4D97-AF65-F5344CB8AC3E}">
        <p14:creationId xmlns:p14="http://schemas.microsoft.com/office/powerpoint/2010/main" val="22125193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Content_3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4D251-ED25-4A45-A4D5-DB965B1DEB9E}"/>
              </a:ext>
            </a:extLst>
          </p:cNvPr>
          <p:cNvSpPr>
            <a:spLocks noGrp="1"/>
          </p:cNvSpPr>
          <p:nvPr>
            <p:ph type="title" hasCustomPrompt="1"/>
          </p:nvPr>
        </p:nvSpPr>
        <p:spPr>
          <a:xfrm>
            <a:off x="546263" y="0"/>
            <a:ext cx="11031590" cy="1204610"/>
          </a:xfrm>
        </p:spPr>
        <p:txBody>
          <a:bodyPr anchor="b">
            <a:normAutofit/>
          </a:bodyPr>
          <a:lstStyle>
            <a:lvl1pPr>
              <a:defRPr sz="3600">
                <a:solidFill>
                  <a:srgbClr val="77258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0DAB7E9-B218-1C40-9DEF-CB7129D02B9C}"/>
              </a:ext>
            </a:extLst>
          </p:cNvPr>
          <p:cNvSpPr>
            <a:spLocks noGrp="1"/>
          </p:cNvSpPr>
          <p:nvPr>
            <p:ph idx="1" hasCustomPrompt="1"/>
          </p:nvPr>
        </p:nvSpPr>
        <p:spPr>
          <a:xfrm>
            <a:off x="546264" y="1336456"/>
            <a:ext cx="11031590" cy="2175669"/>
          </a:xfrm>
        </p:spPr>
        <p:txBody>
          <a:bodyPr/>
          <a:lstStyle>
            <a:lvl1pPr>
              <a:defRPr sz="2800"/>
            </a:lvl1pPr>
            <a:lvl2pPr>
              <a:defRPr sz="24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p:txBody>
      </p:sp>
      <p:sp>
        <p:nvSpPr>
          <p:cNvPr id="10" name="Picture Placeholder 2">
            <a:extLst>
              <a:ext uri="{FF2B5EF4-FFF2-40B4-BE49-F238E27FC236}">
                <a16:creationId xmlns:a16="http://schemas.microsoft.com/office/drawing/2014/main" id="{F5804986-9FFD-4E40-A851-9E574ACB1380}"/>
              </a:ext>
            </a:extLst>
          </p:cNvPr>
          <p:cNvSpPr>
            <a:spLocks noGrp="1"/>
          </p:cNvSpPr>
          <p:nvPr>
            <p:ph type="pic" idx="13"/>
          </p:nvPr>
        </p:nvSpPr>
        <p:spPr>
          <a:xfrm>
            <a:off x="809089" y="3775946"/>
            <a:ext cx="3404323" cy="1907045"/>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5" name="Picture Placeholder 2">
            <a:extLst>
              <a:ext uri="{FF2B5EF4-FFF2-40B4-BE49-F238E27FC236}">
                <a16:creationId xmlns:a16="http://schemas.microsoft.com/office/drawing/2014/main" id="{3FF98F5C-1568-2B4A-A120-13F2A6BAA614}"/>
              </a:ext>
            </a:extLst>
          </p:cNvPr>
          <p:cNvSpPr>
            <a:spLocks noGrp="1"/>
          </p:cNvSpPr>
          <p:nvPr>
            <p:ph type="pic" idx="14"/>
          </p:nvPr>
        </p:nvSpPr>
        <p:spPr>
          <a:xfrm>
            <a:off x="4393840" y="3775946"/>
            <a:ext cx="3404323" cy="1907045"/>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6" name="Picture Placeholder 2">
            <a:extLst>
              <a:ext uri="{FF2B5EF4-FFF2-40B4-BE49-F238E27FC236}">
                <a16:creationId xmlns:a16="http://schemas.microsoft.com/office/drawing/2014/main" id="{F0C06A84-0C30-6A43-A00B-F5FF16CEC95B}"/>
              </a:ext>
            </a:extLst>
          </p:cNvPr>
          <p:cNvSpPr>
            <a:spLocks noGrp="1"/>
          </p:cNvSpPr>
          <p:nvPr>
            <p:ph type="pic" idx="15"/>
          </p:nvPr>
        </p:nvSpPr>
        <p:spPr>
          <a:xfrm>
            <a:off x="7978590" y="3775946"/>
            <a:ext cx="3404323" cy="1907045"/>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9" name="Slide Number Placeholder 5">
            <a:extLst>
              <a:ext uri="{FF2B5EF4-FFF2-40B4-BE49-F238E27FC236}">
                <a16:creationId xmlns:a16="http://schemas.microsoft.com/office/drawing/2014/main" id="{0C975328-2663-E648-90F5-6D2E07B938C1}"/>
              </a:ext>
            </a:extLst>
          </p:cNvPr>
          <p:cNvSpPr>
            <a:spLocks noGrp="1"/>
          </p:cNvSpPr>
          <p:nvPr>
            <p:ph type="sldNum" sz="quarter" idx="12"/>
          </p:nvPr>
        </p:nvSpPr>
        <p:spPr>
          <a:xfrm>
            <a:off x="241854" y="6264614"/>
            <a:ext cx="2743200" cy="365125"/>
          </a:xfrm>
          <a:prstGeom prst="rect">
            <a:avLst/>
          </a:prstGeom>
        </p:spPr>
        <p:txBody>
          <a:bodyPr/>
          <a:lstStyle>
            <a:lvl1pPr algn="l">
              <a:defRPr sz="1800">
                <a:solidFill>
                  <a:schemeClr val="tx2"/>
                </a:solidFill>
              </a:defRPr>
            </a:lvl1pPr>
          </a:lstStyle>
          <a:p>
            <a:fld id="{4BCD7EC4-FBAE-BE45-AB6C-9493448CF961}" type="slidenum">
              <a:rPr lang="en-US" smtClean="0"/>
              <a:pPr/>
              <a:t>‹#›</a:t>
            </a:fld>
            <a:endParaRPr lang="en-US" dirty="0"/>
          </a:p>
        </p:txBody>
      </p:sp>
    </p:spTree>
    <p:extLst>
      <p:ext uri="{BB962C8B-B14F-4D97-AF65-F5344CB8AC3E}">
        <p14:creationId xmlns:p14="http://schemas.microsoft.com/office/powerpoint/2010/main" val="3320119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Content_4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4D251-ED25-4A45-A4D5-DB965B1DEB9E}"/>
              </a:ext>
            </a:extLst>
          </p:cNvPr>
          <p:cNvSpPr>
            <a:spLocks noGrp="1"/>
          </p:cNvSpPr>
          <p:nvPr>
            <p:ph type="title" hasCustomPrompt="1"/>
          </p:nvPr>
        </p:nvSpPr>
        <p:spPr>
          <a:xfrm>
            <a:off x="546263" y="0"/>
            <a:ext cx="11031590" cy="1240235"/>
          </a:xfrm>
        </p:spPr>
        <p:txBody>
          <a:bodyPr anchor="b">
            <a:normAutofit/>
          </a:bodyPr>
          <a:lstStyle>
            <a:lvl1pPr>
              <a:defRPr sz="3600">
                <a:solidFill>
                  <a:srgbClr val="77258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0DAB7E9-B218-1C40-9DEF-CB7129D02B9C}"/>
              </a:ext>
            </a:extLst>
          </p:cNvPr>
          <p:cNvSpPr>
            <a:spLocks noGrp="1"/>
          </p:cNvSpPr>
          <p:nvPr>
            <p:ph idx="1" hasCustomPrompt="1"/>
          </p:nvPr>
        </p:nvSpPr>
        <p:spPr>
          <a:xfrm>
            <a:off x="546264" y="1336456"/>
            <a:ext cx="11031590" cy="2175669"/>
          </a:xfrm>
        </p:spPr>
        <p:txBody>
          <a:bodyPr/>
          <a:lstStyle>
            <a:lvl1pPr>
              <a:defRPr sz="2800"/>
            </a:lvl1pPr>
            <a:lvl2pPr>
              <a:defRPr sz="24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p:txBody>
      </p:sp>
      <p:sp>
        <p:nvSpPr>
          <p:cNvPr id="10" name="Picture Placeholder 2">
            <a:extLst>
              <a:ext uri="{FF2B5EF4-FFF2-40B4-BE49-F238E27FC236}">
                <a16:creationId xmlns:a16="http://schemas.microsoft.com/office/drawing/2014/main" id="{F5804986-9FFD-4E40-A851-9E574ACB1380}"/>
              </a:ext>
            </a:extLst>
          </p:cNvPr>
          <p:cNvSpPr>
            <a:spLocks noGrp="1"/>
          </p:cNvSpPr>
          <p:nvPr>
            <p:ph type="pic" idx="13"/>
          </p:nvPr>
        </p:nvSpPr>
        <p:spPr>
          <a:xfrm>
            <a:off x="701515" y="3752196"/>
            <a:ext cx="2549821" cy="1907045"/>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Picture Placeholder 2">
            <a:extLst>
              <a:ext uri="{FF2B5EF4-FFF2-40B4-BE49-F238E27FC236}">
                <a16:creationId xmlns:a16="http://schemas.microsoft.com/office/drawing/2014/main" id="{8450F3CD-E437-1045-A700-B916F0271E49}"/>
              </a:ext>
            </a:extLst>
          </p:cNvPr>
          <p:cNvSpPr>
            <a:spLocks noGrp="1"/>
          </p:cNvSpPr>
          <p:nvPr>
            <p:ph type="pic" idx="14"/>
          </p:nvPr>
        </p:nvSpPr>
        <p:spPr>
          <a:xfrm>
            <a:off x="3438868" y="3752196"/>
            <a:ext cx="2549821" cy="1907045"/>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2" name="Picture Placeholder 2">
            <a:extLst>
              <a:ext uri="{FF2B5EF4-FFF2-40B4-BE49-F238E27FC236}">
                <a16:creationId xmlns:a16="http://schemas.microsoft.com/office/drawing/2014/main" id="{0FFB2FE6-24C2-0441-973B-527D97DA9C38}"/>
              </a:ext>
            </a:extLst>
          </p:cNvPr>
          <p:cNvSpPr>
            <a:spLocks noGrp="1"/>
          </p:cNvSpPr>
          <p:nvPr>
            <p:ph type="pic" idx="15"/>
          </p:nvPr>
        </p:nvSpPr>
        <p:spPr>
          <a:xfrm>
            <a:off x="6176221" y="3752196"/>
            <a:ext cx="2549821" cy="1907045"/>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Picture Placeholder 2">
            <a:extLst>
              <a:ext uri="{FF2B5EF4-FFF2-40B4-BE49-F238E27FC236}">
                <a16:creationId xmlns:a16="http://schemas.microsoft.com/office/drawing/2014/main" id="{BEB0DBCC-8C4B-7A4A-B0C2-CD87E2350574}"/>
              </a:ext>
            </a:extLst>
          </p:cNvPr>
          <p:cNvSpPr>
            <a:spLocks noGrp="1"/>
          </p:cNvSpPr>
          <p:nvPr>
            <p:ph type="pic" idx="16"/>
          </p:nvPr>
        </p:nvSpPr>
        <p:spPr>
          <a:xfrm>
            <a:off x="8913574" y="3752196"/>
            <a:ext cx="2549821" cy="1907045"/>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9" name="Slide Number Placeholder 5">
            <a:extLst>
              <a:ext uri="{FF2B5EF4-FFF2-40B4-BE49-F238E27FC236}">
                <a16:creationId xmlns:a16="http://schemas.microsoft.com/office/drawing/2014/main" id="{BB8773B0-DDCF-C845-93AF-AA6BB369F253}"/>
              </a:ext>
            </a:extLst>
          </p:cNvPr>
          <p:cNvSpPr>
            <a:spLocks noGrp="1"/>
          </p:cNvSpPr>
          <p:nvPr>
            <p:ph type="sldNum" sz="quarter" idx="12"/>
          </p:nvPr>
        </p:nvSpPr>
        <p:spPr>
          <a:xfrm>
            <a:off x="241854" y="6264614"/>
            <a:ext cx="2743200" cy="365125"/>
          </a:xfrm>
          <a:prstGeom prst="rect">
            <a:avLst/>
          </a:prstGeom>
        </p:spPr>
        <p:txBody>
          <a:bodyPr/>
          <a:lstStyle>
            <a:lvl1pPr algn="l">
              <a:defRPr sz="1800">
                <a:solidFill>
                  <a:schemeClr val="tx2"/>
                </a:solidFill>
              </a:defRPr>
            </a:lvl1pPr>
          </a:lstStyle>
          <a:p>
            <a:fld id="{4BCD7EC4-FBAE-BE45-AB6C-9493448CF961}" type="slidenum">
              <a:rPr lang="en-US" smtClean="0"/>
              <a:pPr/>
              <a:t>‹#›</a:t>
            </a:fld>
            <a:endParaRPr lang="en-US" dirty="0"/>
          </a:p>
        </p:txBody>
      </p:sp>
    </p:spTree>
    <p:extLst>
      <p:ext uri="{BB962C8B-B14F-4D97-AF65-F5344CB8AC3E}">
        <p14:creationId xmlns:p14="http://schemas.microsoft.com/office/powerpoint/2010/main" val="1328830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Section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0CE966-62C1-7E4C-B0E2-71CB689CB4FD}"/>
              </a:ext>
            </a:extLst>
          </p:cNvPr>
          <p:cNvSpPr/>
          <p:nvPr userDrawn="1"/>
        </p:nvSpPr>
        <p:spPr>
          <a:xfrm>
            <a:off x="122583" y="122927"/>
            <a:ext cx="11946834" cy="6612145"/>
          </a:xfrm>
          <a:prstGeom prst="rect">
            <a:avLst/>
          </a:prstGeom>
          <a:solidFill>
            <a:srgbClr val="FF9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981B"/>
              </a:solidFill>
            </a:endParaRPr>
          </a:p>
        </p:txBody>
      </p:sp>
      <p:sp>
        <p:nvSpPr>
          <p:cNvPr id="6" name="Slide Number Placeholder 5">
            <a:extLst>
              <a:ext uri="{FF2B5EF4-FFF2-40B4-BE49-F238E27FC236}">
                <a16:creationId xmlns:a16="http://schemas.microsoft.com/office/drawing/2014/main" id="{B8D38361-472D-184A-9EE4-3CDFC793638A}"/>
              </a:ext>
            </a:extLst>
          </p:cNvPr>
          <p:cNvSpPr>
            <a:spLocks noGrp="1"/>
          </p:cNvSpPr>
          <p:nvPr>
            <p:ph type="sldNum" sz="quarter" idx="12"/>
          </p:nvPr>
        </p:nvSpPr>
        <p:spPr>
          <a:xfrm>
            <a:off x="241854" y="6306655"/>
            <a:ext cx="2743200" cy="365125"/>
          </a:xfrm>
          <a:prstGeom prst="rect">
            <a:avLst/>
          </a:prstGeom>
        </p:spPr>
        <p:txBody>
          <a:bodyPr/>
          <a:lstStyle>
            <a:lvl1pPr algn="l">
              <a:defRPr sz="1800">
                <a:solidFill>
                  <a:schemeClr val="bg1"/>
                </a:solidFill>
              </a:defRPr>
            </a:lvl1pPr>
          </a:lstStyle>
          <a:p>
            <a:fld id="{4BCD7EC4-FBAE-BE45-AB6C-9493448CF961}" type="slidenum">
              <a:rPr lang="en-US" smtClean="0"/>
              <a:pPr/>
              <a:t>‹#›</a:t>
            </a:fld>
            <a:endParaRPr lang="en-US" dirty="0"/>
          </a:p>
        </p:txBody>
      </p:sp>
      <p:sp>
        <p:nvSpPr>
          <p:cNvPr id="14" name="Title 1">
            <a:extLst>
              <a:ext uri="{FF2B5EF4-FFF2-40B4-BE49-F238E27FC236}">
                <a16:creationId xmlns:a16="http://schemas.microsoft.com/office/drawing/2014/main" id="{47C1FD2E-9585-7B47-8AAE-982C063AD374}"/>
              </a:ext>
            </a:extLst>
          </p:cNvPr>
          <p:cNvSpPr>
            <a:spLocks noGrp="1"/>
          </p:cNvSpPr>
          <p:nvPr>
            <p:ph type="ctrTitle" hasCustomPrompt="1"/>
          </p:nvPr>
        </p:nvSpPr>
        <p:spPr>
          <a:xfrm>
            <a:off x="634100" y="2454965"/>
            <a:ext cx="11064240" cy="1054998"/>
          </a:xfrm>
        </p:spPr>
        <p:txBody>
          <a:bodyPr anchor="b">
            <a:normAutofit/>
          </a:bodyPr>
          <a:lstStyle>
            <a:lvl1pPr algn="l">
              <a:defRPr sz="4000">
                <a:solidFill>
                  <a:schemeClr val="bg1"/>
                </a:solidFill>
              </a:defRPr>
            </a:lvl1pPr>
          </a:lstStyle>
          <a:p>
            <a:r>
              <a:rPr lang="en-US" dirty="0"/>
              <a:t>Click to edit master title style</a:t>
            </a:r>
          </a:p>
        </p:txBody>
      </p:sp>
      <p:sp>
        <p:nvSpPr>
          <p:cNvPr id="15" name="Subtitle 2">
            <a:extLst>
              <a:ext uri="{FF2B5EF4-FFF2-40B4-BE49-F238E27FC236}">
                <a16:creationId xmlns:a16="http://schemas.microsoft.com/office/drawing/2014/main" id="{2CFECF44-2582-8345-8E11-FF9DDC90EA0B}"/>
              </a:ext>
            </a:extLst>
          </p:cNvPr>
          <p:cNvSpPr>
            <a:spLocks noGrp="1"/>
          </p:cNvSpPr>
          <p:nvPr>
            <p:ph type="subTitle" idx="1" hasCustomPrompt="1"/>
          </p:nvPr>
        </p:nvSpPr>
        <p:spPr>
          <a:xfrm>
            <a:off x="634100" y="3602038"/>
            <a:ext cx="11064240" cy="112898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3" name="Picture 2" descr="A close up of a logo&#10;&#10;Description automatically generated">
            <a:extLst>
              <a:ext uri="{FF2B5EF4-FFF2-40B4-BE49-F238E27FC236}">
                <a16:creationId xmlns:a16="http://schemas.microsoft.com/office/drawing/2014/main" id="{4D1697FF-66CD-DC48-9DE5-206DA50662AC}"/>
              </a:ext>
            </a:extLst>
          </p:cNvPr>
          <p:cNvPicPr>
            <a:picLocks noChangeAspect="1"/>
          </p:cNvPicPr>
          <p:nvPr userDrawn="1"/>
        </p:nvPicPr>
        <p:blipFill>
          <a:blip r:embed="rId2"/>
          <a:stretch>
            <a:fillRect/>
          </a:stretch>
        </p:blipFill>
        <p:spPr>
          <a:xfrm>
            <a:off x="321368" y="313923"/>
            <a:ext cx="963083" cy="832104"/>
          </a:xfrm>
          <a:prstGeom prst="rect">
            <a:avLst/>
          </a:prstGeom>
        </p:spPr>
      </p:pic>
      <p:pic>
        <p:nvPicPr>
          <p:cNvPr id="16" name="Picture 15" descr="A picture containing drawing, plate&#10;&#10;Description automatically generated">
            <a:extLst>
              <a:ext uri="{FF2B5EF4-FFF2-40B4-BE49-F238E27FC236}">
                <a16:creationId xmlns:a16="http://schemas.microsoft.com/office/drawing/2014/main" id="{EF2522C3-5212-D846-8010-4EA2ADC050F2}"/>
              </a:ext>
            </a:extLst>
          </p:cNvPr>
          <p:cNvPicPr>
            <a:picLocks noChangeAspect="1"/>
          </p:cNvPicPr>
          <p:nvPr userDrawn="1"/>
        </p:nvPicPr>
        <p:blipFill rotWithShape="1">
          <a:blip r:embed="rId3"/>
          <a:srcRect l="24608"/>
          <a:stretch/>
        </p:blipFill>
        <p:spPr>
          <a:xfrm>
            <a:off x="10481544" y="6163695"/>
            <a:ext cx="1371600" cy="378805"/>
          </a:xfrm>
          <a:prstGeom prst="rect">
            <a:avLst/>
          </a:prstGeom>
        </p:spPr>
      </p:pic>
    </p:spTree>
    <p:extLst>
      <p:ext uri="{BB962C8B-B14F-4D97-AF65-F5344CB8AC3E}">
        <p14:creationId xmlns:p14="http://schemas.microsoft.com/office/powerpoint/2010/main" val="2047654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351E7-6E92-4946-A0C2-19AFB4FA9AEF}"/>
              </a:ext>
            </a:extLst>
          </p:cNvPr>
          <p:cNvSpPr>
            <a:spLocks noGrp="1"/>
          </p:cNvSpPr>
          <p:nvPr>
            <p:ph type="ctrTitle" hasCustomPrompt="1"/>
          </p:nvPr>
        </p:nvSpPr>
        <p:spPr>
          <a:xfrm>
            <a:off x="1524000" y="1122363"/>
            <a:ext cx="9144000" cy="2387600"/>
          </a:xfrm>
        </p:spPr>
        <p:txBody>
          <a:bodyPr anchor="b">
            <a:normAutofit/>
          </a:bodyPr>
          <a:lstStyle>
            <a:lvl1pPr algn="l">
              <a:defRPr sz="4400"/>
            </a:lvl1pPr>
          </a:lstStyle>
          <a:p>
            <a:r>
              <a:rPr lang="en-US" dirty="0"/>
              <a:t>Click to edit master slide title</a:t>
            </a:r>
          </a:p>
        </p:txBody>
      </p:sp>
      <p:sp>
        <p:nvSpPr>
          <p:cNvPr id="3" name="Subtitle 2">
            <a:extLst>
              <a:ext uri="{FF2B5EF4-FFF2-40B4-BE49-F238E27FC236}">
                <a16:creationId xmlns:a16="http://schemas.microsoft.com/office/drawing/2014/main" id="{B5142445-CA1B-1142-8BF8-FBBE1795C0F2}"/>
              </a:ext>
            </a:extLst>
          </p:cNvPr>
          <p:cNvSpPr>
            <a:spLocks noGrp="1"/>
          </p:cNvSpPr>
          <p:nvPr>
            <p:ph type="subTitle" idx="1" hasCustomPrompt="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a:t>
            </a:r>
          </a:p>
        </p:txBody>
      </p:sp>
      <p:sp>
        <p:nvSpPr>
          <p:cNvPr id="5" name="Slide Number Placeholder 5">
            <a:extLst>
              <a:ext uri="{FF2B5EF4-FFF2-40B4-BE49-F238E27FC236}">
                <a16:creationId xmlns:a16="http://schemas.microsoft.com/office/drawing/2014/main" id="{3CE375A6-C498-7140-A5FF-BE0B0D7BA957}"/>
              </a:ext>
            </a:extLst>
          </p:cNvPr>
          <p:cNvSpPr>
            <a:spLocks noGrp="1"/>
          </p:cNvSpPr>
          <p:nvPr>
            <p:ph type="sldNum" sz="quarter" idx="12"/>
          </p:nvPr>
        </p:nvSpPr>
        <p:spPr>
          <a:xfrm>
            <a:off x="241854" y="6264614"/>
            <a:ext cx="2743200" cy="365125"/>
          </a:xfrm>
          <a:prstGeom prst="rect">
            <a:avLst/>
          </a:prstGeom>
        </p:spPr>
        <p:txBody>
          <a:bodyPr/>
          <a:lstStyle>
            <a:lvl1pPr algn="l">
              <a:defRPr sz="1800">
                <a:solidFill>
                  <a:schemeClr val="tx2"/>
                </a:solidFill>
              </a:defRPr>
            </a:lvl1pPr>
          </a:lstStyle>
          <a:p>
            <a:fld id="{4BCD7EC4-FBAE-BE45-AB6C-9493448CF961}" type="slidenum">
              <a:rPr lang="en-US" smtClean="0"/>
              <a:pPr/>
              <a:t>‹#›</a:t>
            </a:fld>
            <a:endParaRPr lang="en-US" dirty="0"/>
          </a:p>
        </p:txBody>
      </p:sp>
    </p:spTree>
    <p:extLst>
      <p:ext uri="{BB962C8B-B14F-4D97-AF65-F5344CB8AC3E}">
        <p14:creationId xmlns:p14="http://schemas.microsoft.com/office/powerpoint/2010/main" val="25959887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0CE966-62C1-7E4C-B0E2-71CB689CB4FD}"/>
              </a:ext>
            </a:extLst>
          </p:cNvPr>
          <p:cNvSpPr/>
          <p:nvPr userDrawn="1"/>
        </p:nvSpPr>
        <p:spPr>
          <a:xfrm>
            <a:off x="122583" y="122927"/>
            <a:ext cx="11946834" cy="66121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981B"/>
              </a:solidFill>
            </a:endParaRPr>
          </a:p>
        </p:txBody>
      </p:sp>
      <p:pic>
        <p:nvPicPr>
          <p:cNvPr id="9" name="Picture 8" descr="A picture containing drawing, plate&#10;&#10;Description automatically generated">
            <a:extLst>
              <a:ext uri="{FF2B5EF4-FFF2-40B4-BE49-F238E27FC236}">
                <a16:creationId xmlns:a16="http://schemas.microsoft.com/office/drawing/2014/main" id="{74E2FD9D-3219-AA42-B379-81CC1BB5A9B3}"/>
              </a:ext>
            </a:extLst>
          </p:cNvPr>
          <p:cNvPicPr>
            <a:picLocks noChangeAspect="1"/>
          </p:cNvPicPr>
          <p:nvPr userDrawn="1"/>
        </p:nvPicPr>
        <p:blipFill>
          <a:blip r:embed="rId2"/>
          <a:stretch>
            <a:fillRect/>
          </a:stretch>
        </p:blipFill>
        <p:spPr>
          <a:xfrm>
            <a:off x="3795242" y="2949944"/>
            <a:ext cx="4601515" cy="958112"/>
          </a:xfrm>
          <a:prstGeom prst="rect">
            <a:avLst/>
          </a:prstGeom>
        </p:spPr>
      </p:pic>
    </p:spTree>
    <p:extLst>
      <p:ext uri="{BB962C8B-B14F-4D97-AF65-F5344CB8AC3E}">
        <p14:creationId xmlns:p14="http://schemas.microsoft.com/office/powerpoint/2010/main" val="39101834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4B8435-3A6E-4447-870F-A6DC695AC815}" type="datetimeFigureOut">
              <a:rPr lang="en-US" smtClean="0"/>
              <a:t>1/12/2021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1CC561-48FA-4227-93D2-92705F0E6E9B}" type="slidenum">
              <a:rPr lang="en-US" smtClean="0"/>
              <a:t>‹#›</a:t>
            </a:fld>
            <a:endParaRPr lang="en-US"/>
          </a:p>
        </p:txBody>
      </p:sp>
    </p:spTree>
    <p:extLst>
      <p:ext uri="{BB962C8B-B14F-4D97-AF65-F5344CB8AC3E}">
        <p14:creationId xmlns:p14="http://schemas.microsoft.com/office/powerpoint/2010/main" val="32571244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320" y="815976"/>
            <a:ext cx="10515600" cy="2853267"/>
          </a:xfrm>
          <a:prstGeom prst="rect">
            <a:avLst/>
          </a:prstGeom>
        </p:spPr>
        <p:txBody>
          <a:bodyPr anchor="b"/>
          <a:lstStyle>
            <a:lvl1pPr>
              <a:defRPr sz="4267">
                <a:solidFill>
                  <a:srgbClr val="004A9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97560" y="4133639"/>
            <a:ext cx="10515600" cy="1500717"/>
          </a:xfrm>
          <a:prstGeom prst="rect">
            <a:avLst/>
          </a:prstGeom>
        </p:spPr>
        <p:txBody>
          <a:bodyPr/>
          <a:lstStyle>
            <a:lvl1pPr marL="0" indent="0">
              <a:buNone/>
              <a:defRPr sz="3200">
                <a:solidFill>
                  <a:srgbClr val="00ACC8"/>
                </a:solidFill>
                <a:latin typeface="Arial" panose="020B0604020202020204" pitchFamily="34" charset="0"/>
                <a:cs typeface="Arial" panose="020B0604020202020204" pitchFamily="34" charset="0"/>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45CA69DA-1B9E-47DC-A684-5B472309AECB}" type="datetimeFigureOut">
              <a:rPr lang="en-US" smtClean="0"/>
              <a:t>1/12/2021</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99925771-EB92-48EC-84A1-D01B4EABB782}" type="slidenum">
              <a:rPr lang="en-US" smtClean="0"/>
              <a:t>‹#›</a:t>
            </a:fld>
            <a:endParaRPr lang="en-US"/>
          </a:p>
        </p:txBody>
      </p:sp>
      <p:cxnSp>
        <p:nvCxnSpPr>
          <p:cNvPr id="7" name="Straight Connector 6"/>
          <p:cNvCxnSpPr/>
          <p:nvPr userDrawn="1"/>
        </p:nvCxnSpPr>
        <p:spPr>
          <a:xfrm>
            <a:off x="812800" y="3835400"/>
            <a:ext cx="7797800" cy="0"/>
          </a:xfrm>
          <a:prstGeom prst="line">
            <a:avLst/>
          </a:prstGeom>
          <a:ln w="28575">
            <a:solidFill>
              <a:srgbClr val="00ACC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22112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5"/>
          <p:cNvSpPr>
            <a:spLocks noGrp="1"/>
          </p:cNvSpPr>
          <p:nvPr>
            <p:ph type="sldNum" sz="quarter" idx="12"/>
          </p:nvPr>
        </p:nvSpPr>
        <p:spPr>
          <a:xfrm>
            <a:off x="4775200" y="6518275"/>
            <a:ext cx="2844800" cy="365125"/>
          </a:xfrm>
          <a:prstGeom prst="rect">
            <a:avLst/>
          </a:prstGeom>
        </p:spPr>
        <p:txBody>
          <a:bodyPr/>
          <a:lstStyle>
            <a:lvl1pPr>
              <a:defRPr/>
            </a:lvl1pPr>
          </a:lstStyle>
          <a:p>
            <a:pPr>
              <a:defRPr/>
            </a:pPr>
            <a:fld id="{8D3F8F77-9ED7-4399-B4B4-3D8BB602E2E9}" type="slidenum">
              <a:rPr lang="en-US">
                <a:solidFill>
                  <a:srgbClr val="00ACC8"/>
                </a:solidFill>
              </a:rPr>
              <a:pPr>
                <a:defRPr/>
              </a:pPr>
              <a:t>‹#›</a:t>
            </a:fld>
            <a:endParaRPr lang="en-US" dirty="0">
              <a:solidFill>
                <a:srgbClr val="00ACC8"/>
              </a:solidFill>
            </a:endParaRPr>
          </a:p>
        </p:txBody>
      </p:sp>
    </p:spTree>
    <p:extLst>
      <p:ext uri="{BB962C8B-B14F-4D97-AF65-F5344CB8AC3E}">
        <p14:creationId xmlns:p14="http://schemas.microsoft.com/office/powerpoint/2010/main" val="2758751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ection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0CE966-62C1-7E4C-B0E2-71CB689CB4FD}"/>
              </a:ext>
            </a:extLst>
          </p:cNvPr>
          <p:cNvSpPr/>
          <p:nvPr userDrawn="1"/>
        </p:nvSpPr>
        <p:spPr>
          <a:xfrm>
            <a:off x="122583" y="122927"/>
            <a:ext cx="11946834" cy="66121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981B"/>
              </a:solidFill>
            </a:endParaRPr>
          </a:p>
        </p:txBody>
      </p:sp>
      <p:sp>
        <p:nvSpPr>
          <p:cNvPr id="6" name="Slide Number Placeholder 5">
            <a:extLst>
              <a:ext uri="{FF2B5EF4-FFF2-40B4-BE49-F238E27FC236}">
                <a16:creationId xmlns:a16="http://schemas.microsoft.com/office/drawing/2014/main" id="{B8D38361-472D-184A-9EE4-3CDFC793638A}"/>
              </a:ext>
            </a:extLst>
          </p:cNvPr>
          <p:cNvSpPr>
            <a:spLocks noGrp="1"/>
          </p:cNvSpPr>
          <p:nvPr>
            <p:ph type="sldNum" sz="quarter" idx="12"/>
          </p:nvPr>
        </p:nvSpPr>
        <p:spPr>
          <a:xfrm>
            <a:off x="241854" y="6306655"/>
            <a:ext cx="2743200" cy="365125"/>
          </a:xfrm>
          <a:prstGeom prst="rect">
            <a:avLst/>
          </a:prstGeom>
        </p:spPr>
        <p:txBody>
          <a:bodyPr/>
          <a:lstStyle>
            <a:lvl1pPr algn="l">
              <a:defRPr sz="1800">
                <a:solidFill>
                  <a:schemeClr val="bg1"/>
                </a:solidFill>
              </a:defRPr>
            </a:lvl1pPr>
          </a:lstStyle>
          <a:p>
            <a:fld id="{4BCD7EC4-FBAE-BE45-AB6C-9493448CF961}" type="slidenum">
              <a:rPr lang="en-US" smtClean="0"/>
              <a:pPr/>
              <a:t>‹#›</a:t>
            </a:fld>
            <a:endParaRPr lang="en-US" dirty="0"/>
          </a:p>
        </p:txBody>
      </p:sp>
      <p:sp>
        <p:nvSpPr>
          <p:cNvPr id="14" name="Title 1">
            <a:extLst>
              <a:ext uri="{FF2B5EF4-FFF2-40B4-BE49-F238E27FC236}">
                <a16:creationId xmlns:a16="http://schemas.microsoft.com/office/drawing/2014/main" id="{47C1FD2E-9585-7B47-8AAE-982C063AD374}"/>
              </a:ext>
            </a:extLst>
          </p:cNvPr>
          <p:cNvSpPr>
            <a:spLocks noGrp="1"/>
          </p:cNvSpPr>
          <p:nvPr>
            <p:ph type="ctrTitle" hasCustomPrompt="1"/>
          </p:nvPr>
        </p:nvSpPr>
        <p:spPr>
          <a:xfrm>
            <a:off x="634100" y="2454965"/>
            <a:ext cx="11064240" cy="1054998"/>
          </a:xfrm>
        </p:spPr>
        <p:txBody>
          <a:bodyPr anchor="b">
            <a:normAutofit/>
          </a:bodyPr>
          <a:lstStyle>
            <a:lvl1pPr algn="l">
              <a:defRPr sz="4000">
                <a:solidFill>
                  <a:schemeClr val="bg1"/>
                </a:solidFill>
              </a:defRPr>
            </a:lvl1pPr>
          </a:lstStyle>
          <a:p>
            <a:r>
              <a:rPr lang="en-US" dirty="0"/>
              <a:t>Click to edit master title style</a:t>
            </a:r>
          </a:p>
        </p:txBody>
      </p:sp>
      <p:sp>
        <p:nvSpPr>
          <p:cNvPr id="15" name="Subtitle 2">
            <a:extLst>
              <a:ext uri="{FF2B5EF4-FFF2-40B4-BE49-F238E27FC236}">
                <a16:creationId xmlns:a16="http://schemas.microsoft.com/office/drawing/2014/main" id="{2CFECF44-2582-8345-8E11-FF9DDC90EA0B}"/>
              </a:ext>
            </a:extLst>
          </p:cNvPr>
          <p:cNvSpPr>
            <a:spLocks noGrp="1"/>
          </p:cNvSpPr>
          <p:nvPr>
            <p:ph type="subTitle" idx="1" hasCustomPrompt="1"/>
          </p:nvPr>
        </p:nvSpPr>
        <p:spPr>
          <a:xfrm>
            <a:off x="634100" y="3602038"/>
            <a:ext cx="11064240" cy="112898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3" name="Picture 2" descr="A close up of a logo&#10;&#10;Description automatically generated">
            <a:extLst>
              <a:ext uri="{FF2B5EF4-FFF2-40B4-BE49-F238E27FC236}">
                <a16:creationId xmlns:a16="http://schemas.microsoft.com/office/drawing/2014/main" id="{4D1697FF-66CD-DC48-9DE5-206DA50662AC}"/>
              </a:ext>
            </a:extLst>
          </p:cNvPr>
          <p:cNvPicPr>
            <a:picLocks noChangeAspect="1"/>
          </p:cNvPicPr>
          <p:nvPr userDrawn="1"/>
        </p:nvPicPr>
        <p:blipFill>
          <a:blip r:embed="rId2"/>
          <a:stretch>
            <a:fillRect/>
          </a:stretch>
        </p:blipFill>
        <p:spPr>
          <a:xfrm>
            <a:off x="321368" y="313923"/>
            <a:ext cx="963083" cy="832104"/>
          </a:xfrm>
          <a:prstGeom prst="rect">
            <a:avLst/>
          </a:prstGeom>
        </p:spPr>
      </p:pic>
      <p:pic>
        <p:nvPicPr>
          <p:cNvPr id="16" name="Picture 15" descr="A picture containing drawing, plate&#10;&#10;Description automatically generated">
            <a:extLst>
              <a:ext uri="{FF2B5EF4-FFF2-40B4-BE49-F238E27FC236}">
                <a16:creationId xmlns:a16="http://schemas.microsoft.com/office/drawing/2014/main" id="{EF2522C3-5212-D846-8010-4EA2ADC050F2}"/>
              </a:ext>
            </a:extLst>
          </p:cNvPr>
          <p:cNvPicPr>
            <a:picLocks noChangeAspect="1"/>
          </p:cNvPicPr>
          <p:nvPr userDrawn="1"/>
        </p:nvPicPr>
        <p:blipFill rotWithShape="1">
          <a:blip r:embed="rId3"/>
          <a:srcRect l="24608"/>
          <a:stretch/>
        </p:blipFill>
        <p:spPr>
          <a:xfrm>
            <a:off x="10481544" y="6163695"/>
            <a:ext cx="1371600" cy="378805"/>
          </a:xfrm>
          <a:prstGeom prst="rect">
            <a:avLst/>
          </a:prstGeom>
        </p:spPr>
      </p:pic>
    </p:spTree>
    <p:extLst>
      <p:ext uri="{BB962C8B-B14F-4D97-AF65-F5344CB8AC3E}">
        <p14:creationId xmlns:p14="http://schemas.microsoft.com/office/powerpoint/2010/main" val="3484591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Section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0CE966-62C1-7E4C-B0E2-71CB689CB4FD}"/>
              </a:ext>
            </a:extLst>
          </p:cNvPr>
          <p:cNvSpPr/>
          <p:nvPr userDrawn="1"/>
        </p:nvSpPr>
        <p:spPr>
          <a:xfrm>
            <a:off x="119270" y="119269"/>
            <a:ext cx="11946834" cy="6612145"/>
          </a:xfrm>
          <a:prstGeom prst="rect">
            <a:avLst/>
          </a:prstGeom>
          <a:solidFill>
            <a:srgbClr val="C17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72583"/>
              </a:solidFill>
            </a:endParaRPr>
          </a:p>
        </p:txBody>
      </p:sp>
      <p:sp>
        <p:nvSpPr>
          <p:cNvPr id="6" name="Slide Number Placeholder 5">
            <a:extLst>
              <a:ext uri="{FF2B5EF4-FFF2-40B4-BE49-F238E27FC236}">
                <a16:creationId xmlns:a16="http://schemas.microsoft.com/office/drawing/2014/main" id="{B8D38361-472D-184A-9EE4-3CDFC793638A}"/>
              </a:ext>
            </a:extLst>
          </p:cNvPr>
          <p:cNvSpPr>
            <a:spLocks noGrp="1"/>
          </p:cNvSpPr>
          <p:nvPr>
            <p:ph type="sldNum" sz="quarter" idx="12"/>
          </p:nvPr>
        </p:nvSpPr>
        <p:spPr>
          <a:xfrm>
            <a:off x="241854" y="6306655"/>
            <a:ext cx="2743200" cy="365125"/>
          </a:xfrm>
          <a:prstGeom prst="rect">
            <a:avLst/>
          </a:prstGeom>
        </p:spPr>
        <p:txBody>
          <a:bodyPr/>
          <a:lstStyle>
            <a:lvl1pPr algn="l">
              <a:defRPr sz="1800">
                <a:solidFill>
                  <a:schemeClr val="bg1"/>
                </a:solidFill>
              </a:defRPr>
            </a:lvl1pPr>
          </a:lstStyle>
          <a:p>
            <a:fld id="{4BCD7EC4-FBAE-BE45-AB6C-9493448CF961}" type="slidenum">
              <a:rPr lang="en-US" smtClean="0"/>
              <a:pPr/>
              <a:t>‹#›</a:t>
            </a:fld>
            <a:endParaRPr lang="en-US" dirty="0"/>
          </a:p>
        </p:txBody>
      </p:sp>
      <p:sp>
        <p:nvSpPr>
          <p:cNvPr id="12" name="Title 1">
            <a:extLst>
              <a:ext uri="{FF2B5EF4-FFF2-40B4-BE49-F238E27FC236}">
                <a16:creationId xmlns:a16="http://schemas.microsoft.com/office/drawing/2014/main" id="{80356DD8-8B87-4543-A5FE-43598CF6D2D4}"/>
              </a:ext>
            </a:extLst>
          </p:cNvPr>
          <p:cNvSpPr>
            <a:spLocks noGrp="1"/>
          </p:cNvSpPr>
          <p:nvPr>
            <p:ph type="ctrTitle" hasCustomPrompt="1"/>
          </p:nvPr>
        </p:nvSpPr>
        <p:spPr>
          <a:xfrm>
            <a:off x="634100" y="2454965"/>
            <a:ext cx="11064240" cy="1054998"/>
          </a:xfrm>
        </p:spPr>
        <p:txBody>
          <a:bodyPr anchor="b">
            <a:normAutofit/>
          </a:bodyPr>
          <a:lstStyle>
            <a:lvl1pPr algn="l">
              <a:defRPr sz="4000">
                <a:solidFill>
                  <a:schemeClr val="bg1"/>
                </a:solidFill>
              </a:defRPr>
            </a:lvl1pPr>
          </a:lstStyle>
          <a:p>
            <a:r>
              <a:rPr lang="en-US" dirty="0"/>
              <a:t>Click to edit master title style</a:t>
            </a:r>
          </a:p>
        </p:txBody>
      </p:sp>
      <p:sp>
        <p:nvSpPr>
          <p:cNvPr id="13" name="Subtitle 2">
            <a:extLst>
              <a:ext uri="{FF2B5EF4-FFF2-40B4-BE49-F238E27FC236}">
                <a16:creationId xmlns:a16="http://schemas.microsoft.com/office/drawing/2014/main" id="{BE749001-BDAB-A248-B185-FDCC62E55A71}"/>
              </a:ext>
            </a:extLst>
          </p:cNvPr>
          <p:cNvSpPr>
            <a:spLocks noGrp="1"/>
          </p:cNvSpPr>
          <p:nvPr>
            <p:ph type="subTitle" idx="1" hasCustomPrompt="1"/>
          </p:nvPr>
        </p:nvSpPr>
        <p:spPr>
          <a:xfrm>
            <a:off x="634100" y="3602038"/>
            <a:ext cx="11064240" cy="112898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6" name="Picture 15" descr="A picture containing drawing, plate&#10;&#10;Description automatically generated">
            <a:extLst>
              <a:ext uri="{FF2B5EF4-FFF2-40B4-BE49-F238E27FC236}">
                <a16:creationId xmlns:a16="http://schemas.microsoft.com/office/drawing/2014/main" id="{B6294C42-7033-BC48-BB8A-C468CE499345}"/>
              </a:ext>
            </a:extLst>
          </p:cNvPr>
          <p:cNvPicPr>
            <a:picLocks noChangeAspect="1"/>
          </p:cNvPicPr>
          <p:nvPr userDrawn="1"/>
        </p:nvPicPr>
        <p:blipFill rotWithShape="1">
          <a:blip r:embed="rId2"/>
          <a:srcRect l="24608"/>
          <a:stretch/>
        </p:blipFill>
        <p:spPr>
          <a:xfrm>
            <a:off x="10481544" y="6163695"/>
            <a:ext cx="1371600" cy="378805"/>
          </a:xfrm>
          <a:prstGeom prst="rect">
            <a:avLst/>
          </a:prstGeom>
        </p:spPr>
      </p:pic>
      <p:pic>
        <p:nvPicPr>
          <p:cNvPr id="8" name="Picture 7" descr="A close up of a logo&#10;&#10;Description automatically generated">
            <a:extLst>
              <a:ext uri="{FF2B5EF4-FFF2-40B4-BE49-F238E27FC236}">
                <a16:creationId xmlns:a16="http://schemas.microsoft.com/office/drawing/2014/main" id="{63F6D489-6DC6-EF43-9B0E-52D44C5E70DA}"/>
              </a:ext>
            </a:extLst>
          </p:cNvPr>
          <p:cNvPicPr>
            <a:picLocks noChangeAspect="1"/>
          </p:cNvPicPr>
          <p:nvPr userDrawn="1"/>
        </p:nvPicPr>
        <p:blipFill>
          <a:blip r:embed="rId3"/>
          <a:stretch>
            <a:fillRect/>
          </a:stretch>
        </p:blipFill>
        <p:spPr>
          <a:xfrm>
            <a:off x="321368" y="313923"/>
            <a:ext cx="963083" cy="832104"/>
          </a:xfrm>
          <a:prstGeom prst="rect">
            <a:avLst/>
          </a:prstGeom>
        </p:spPr>
      </p:pic>
    </p:spTree>
    <p:extLst>
      <p:ext uri="{BB962C8B-B14F-4D97-AF65-F5344CB8AC3E}">
        <p14:creationId xmlns:p14="http://schemas.microsoft.com/office/powerpoint/2010/main" val="3915664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Section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0CE966-62C1-7E4C-B0E2-71CB689CB4FD}"/>
              </a:ext>
            </a:extLst>
          </p:cNvPr>
          <p:cNvSpPr/>
          <p:nvPr userDrawn="1"/>
        </p:nvSpPr>
        <p:spPr>
          <a:xfrm>
            <a:off x="119270" y="119269"/>
            <a:ext cx="11946834" cy="6612145"/>
          </a:xfrm>
          <a:prstGeom prst="rect">
            <a:avLst/>
          </a:prstGeom>
          <a:solidFill>
            <a:srgbClr val="FFD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72583"/>
              </a:solidFill>
            </a:endParaRPr>
          </a:p>
        </p:txBody>
      </p:sp>
      <p:sp>
        <p:nvSpPr>
          <p:cNvPr id="6" name="Slide Number Placeholder 5">
            <a:extLst>
              <a:ext uri="{FF2B5EF4-FFF2-40B4-BE49-F238E27FC236}">
                <a16:creationId xmlns:a16="http://schemas.microsoft.com/office/drawing/2014/main" id="{B8D38361-472D-184A-9EE4-3CDFC793638A}"/>
              </a:ext>
            </a:extLst>
          </p:cNvPr>
          <p:cNvSpPr>
            <a:spLocks noGrp="1"/>
          </p:cNvSpPr>
          <p:nvPr>
            <p:ph type="sldNum" sz="quarter" idx="12"/>
          </p:nvPr>
        </p:nvSpPr>
        <p:spPr>
          <a:xfrm>
            <a:off x="241854" y="6264614"/>
            <a:ext cx="2743200" cy="365125"/>
          </a:xfrm>
          <a:prstGeom prst="rect">
            <a:avLst/>
          </a:prstGeom>
        </p:spPr>
        <p:txBody>
          <a:bodyPr/>
          <a:lstStyle>
            <a:lvl1pPr algn="l">
              <a:defRPr sz="1800">
                <a:solidFill>
                  <a:schemeClr val="tx2"/>
                </a:solidFill>
              </a:defRPr>
            </a:lvl1pPr>
          </a:lstStyle>
          <a:p>
            <a:fld id="{4BCD7EC4-FBAE-BE45-AB6C-9493448CF961}" type="slidenum">
              <a:rPr lang="en-US" smtClean="0"/>
              <a:pPr/>
              <a:t>‹#›</a:t>
            </a:fld>
            <a:endParaRPr lang="en-US" dirty="0"/>
          </a:p>
        </p:txBody>
      </p:sp>
      <p:sp>
        <p:nvSpPr>
          <p:cNvPr id="12" name="Title 1">
            <a:extLst>
              <a:ext uri="{FF2B5EF4-FFF2-40B4-BE49-F238E27FC236}">
                <a16:creationId xmlns:a16="http://schemas.microsoft.com/office/drawing/2014/main" id="{80356DD8-8B87-4543-A5FE-43598CF6D2D4}"/>
              </a:ext>
            </a:extLst>
          </p:cNvPr>
          <p:cNvSpPr>
            <a:spLocks noGrp="1"/>
          </p:cNvSpPr>
          <p:nvPr>
            <p:ph type="ctrTitle" hasCustomPrompt="1"/>
          </p:nvPr>
        </p:nvSpPr>
        <p:spPr>
          <a:xfrm>
            <a:off x="634100" y="2454965"/>
            <a:ext cx="11064240" cy="1054998"/>
          </a:xfrm>
        </p:spPr>
        <p:txBody>
          <a:bodyPr anchor="b">
            <a:normAutofit/>
          </a:bodyPr>
          <a:lstStyle>
            <a:lvl1pPr algn="l">
              <a:defRPr sz="4000">
                <a:solidFill>
                  <a:schemeClr val="tx2"/>
                </a:solidFill>
              </a:defRPr>
            </a:lvl1pPr>
          </a:lstStyle>
          <a:p>
            <a:r>
              <a:rPr lang="en-US" dirty="0"/>
              <a:t>Click to edit master title style</a:t>
            </a:r>
          </a:p>
        </p:txBody>
      </p:sp>
      <p:sp>
        <p:nvSpPr>
          <p:cNvPr id="13" name="Subtitle 2">
            <a:extLst>
              <a:ext uri="{FF2B5EF4-FFF2-40B4-BE49-F238E27FC236}">
                <a16:creationId xmlns:a16="http://schemas.microsoft.com/office/drawing/2014/main" id="{BE749001-BDAB-A248-B185-FDCC62E55A71}"/>
              </a:ext>
            </a:extLst>
          </p:cNvPr>
          <p:cNvSpPr>
            <a:spLocks noGrp="1"/>
          </p:cNvSpPr>
          <p:nvPr>
            <p:ph type="subTitle" idx="1" hasCustomPrompt="1"/>
          </p:nvPr>
        </p:nvSpPr>
        <p:spPr>
          <a:xfrm>
            <a:off x="634100" y="3602038"/>
            <a:ext cx="11064240" cy="1128988"/>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3" name="Picture 2" descr="A picture containing drawing&#10;&#10;Description automatically generated">
            <a:extLst>
              <a:ext uri="{FF2B5EF4-FFF2-40B4-BE49-F238E27FC236}">
                <a16:creationId xmlns:a16="http://schemas.microsoft.com/office/drawing/2014/main" id="{33C26BD8-5228-7742-9513-942588FC3472}"/>
              </a:ext>
            </a:extLst>
          </p:cNvPr>
          <p:cNvPicPr>
            <a:picLocks noChangeAspect="1"/>
          </p:cNvPicPr>
          <p:nvPr userDrawn="1"/>
        </p:nvPicPr>
        <p:blipFill>
          <a:blip r:embed="rId2"/>
          <a:stretch>
            <a:fillRect/>
          </a:stretch>
        </p:blipFill>
        <p:spPr>
          <a:xfrm>
            <a:off x="10473285" y="6157277"/>
            <a:ext cx="1371601" cy="385223"/>
          </a:xfrm>
          <a:prstGeom prst="rect">
            <a:avLst/>
          </a:prstGeom>
        </p:spPr>
      </p:pic>
      <p:pic>
        <p:nvPicPr>
          <p:cNvPr id="8" name="Picture 7" descr="A close up of a logo&#10;&#10;Description automatically generated">
            <a:extLst>
              <a:ext uri="{FF2B5EF4-FFF2-40B4-BE49-F238E27FC236}">
                <a16:creationId xmlns:a16="http://schemas.microsoft.com/office/drawing/2014/main" id="{63F6D489-6DC6-EF43-9B0E-52D44C5E70DA}"/>
              </a:ext>
            </a:extLst>
          </p:cNvPr>
          <p:cNvPicPr>
            <a:picLocks noChangeAspect="1"/>
          </p:cNvPicPr>
          <p:nvPr userDrawn="1"/>
        </p:nvPicPr>
        <p:blipFill>
          <a:blip r:embed="rId3"/>
          <a:stretch>
            <a:fillRect/>
          </a:stretch>
        </p:blipFill>
        <p:spPr>
          <a:xfrm>
            <a:off x="321368" y="313923"/>
            <a:ext cx="963083" cy="832104"/>
          </a:xfrm>
          <a:prstGeom prst="rect">
            <a:avLst/>
          </a:prstGeom>
        </p:spPr>
      </p:pic>
    </p:spTree>
    <p:extLst>
      <p:ext uri="{BB962C8B-B14F-4D97-AF65-F5344CB8AC3E}">
        <p14:creationId xmlns:p14="http://schemas.microsoft.com/office/powerpoint/2010/main" val="3136169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One-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4D251-ED25-4A45-A4D5-DB965B1DEB9E}"/>
              </a:ext>
            </a:extLst>
          </p:cNvPr>
          <p:cNvSpPr>
            <a:spLocks noGrp="1"/>
          </p:cNvSpPr>
          <p:nvPr>
            <p:ph type="title" hasCustomPrompt="1"/>
          </p:nvPr>
        </p:nvSpPr>
        <p:spPr>
          <a:xfrm>
            <a:off x="546265" y="0"/>
            <a:ext cx="11091555" cy="1211774"/>
          </a:xfrm>
        </p:spPr>
        <p:txBody>
          <a:bodyPr anchor="b">
            <a:normAutofit/>
          </a:bodyPr>
          <a:lstStyle>
            <a:lvl1pPr>
              <a:defRPr sz="3600">
                <a:solidFill>
                  <a:srgbClr val="77258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0DAB7E9-B218-1C40-9DEF-CB7129D02B9C}"/>
              </a:ext>
            </a:extLst>
          </p:cNvPr>
          <p:cNvSpPr>
            <a:spLocks noGrp="1"/>
          </p:cNvSpPr>
          <p:nvPr>
            <p:ph idx="1" hasCustomPrompt="1"/>
          </p:nvPr>
        </p:nvSpPr>
        <p:spPr>
          <a:xfrm>
            <a:off x="546265" y="1320744"/>
            <a:ext cx="11091554" cy="4830673"/>
          </a:xfrm>
        </p:spPr>
        <p:txBody>
          <a:bodyPr/>
          <a:lstStyle>
            <a:lvl1pPr>
              <a:defRPr sz="2800"/>
            </a:lvl1pPr>
            <a:lvl2pPr>
              <a:defRPr sz="28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FC6DC10D-31FD-604A-B061-CDEAE5824DA9}"/>
              </a:ext>
            </a:extLst>
          </p:cNvPr>
          <p:cNvSpPr>
            <a:spLocks noGrp="1"/>
          </p:cNvSpPr>
          <p:nvPr>
            <p:ph type="sldNum" sz="quarter" idx="12"/>
          </p:nvPr>
        </p:nvSpPr>
        <p:spPr>
          <a:xfrm>
            <a:off x="241854" y="6264614"/>
            <a:ext cx="2743200" cy="365125"/>
          </a:xfrm>
          <a:prstGeom prst="rect">
            <a:avLst/>
          </a:prstGeom>
        </p:spPr>
        <p:txBody>
          <a:bodyPr/>
          <a:lstStyle>
            <a:lvl1pPr algn="l">
              <a:defRPr sz="1800">
                <a:solidFill>
                  <a:schemeClr val="tx2"/>
                </a:solidFill>
              </a:defRPr>
            </a:lvl1pPr>
          </a:lstStyle>
          <a:p>
            <a:fld id="{4BCD7EC4-FBAE-BE45-AB6C-9493448CF961}" type="slidenum">
              <a:rPr lang="en-US" smtClean="0"/>
              <a:pPr/>
              <a:t>‹#›</a:t>
            </a:fld>
            <a:endParaRPr lang="en-US" dirty="0"/>
          </a:p>
        </p:txBody>
      </p:sp>
    </p:spTree>
    <p:extLst>
      <p:ext uri="{BB962C8B-B14F-4D97-AF65-F5344CB8AC3E}">
        <p14:creationId xmlns:p14="http://schemas.microsoft.com/office/powerpoint/2010/main" val="3147528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One-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4D251-ED25-4A45-A4D5-DB965B1DEB9E}"/>
              </a:ext>
            </a:extLst>
          </p:cNvPr>
          <p:cNvSpPr>
            <a:spLocks noGrp="1"/>
          </p:cNvSpPr>
          <p:nvPr>
            <p:ph type="title" hasCustomPrompt="1"/>
          </p:nvPr>
        </p:nvSpPr>
        <p:spPr>
          <a:xfrm>
            <a:off x="546265" y="1"/>
            <a:ext cx="11091555" cy="1211774"/>
          </a:xfrm>
        </p:spPr>
        <p:txBody>
          <a:bodyPr anchor="b">
            <a:normAutofit/>
          </a:bodyPr>
          <a:lstStyle>
            <a:lvl1pPr>
              <a:defRPr sz="3600">
                <a:solidFill>
                  <a:srgbClr val="77258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0DAB7E9-B218-1C40-9DEF-CB7129D02B9C}"/>
              </a:ext>
            </a:extLst>
          </p:cNvPr>
          <p:cNvSpPr>
            <a:spLocks noGrp="1"/>
          </p:cNvSpPr>
          <p:nvPr>
            <p:ph idx="1" hasCustomPrompt="1"/>
          </p:nvPr>
        </p:nvSpPr>
        <p:spPr>
          <a:xfrm>
            <a:off x="546265" y="1320745"/>
            <a:ext cx="11091554" cy="4883893"/>
          </a:xfrm>
        </p:spPr>
        <p:txBody>
          <a:bodyPr/>
          <a:lstStyle>
            <a:lvl1pPr>
              <a:defRPr sz="2800"/>
            </a:lvl1pPr>
            <a:lvl2pPr>
              <a:defRPr sz="28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2B2AC008-B64F-CE49-990E-9FD1A2741DC8}"/>
              </a:ext>
            </a:extLst>
          </p:cNvPr>
          <p:cNvSpPr/>
          <p:nvPr userDrawn="1"/>
        </p:nvSpPr>
        <p:spPr>
          <a:xfrm>
            <a:off x="9910482" y="6239435"/>
            <a:ext cx="2124636" cy="541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drawing&#10;&#10;Description automatically generated">
            <a:extLst>
              <a:ext uri="{FF2B5EF4-FFF2-40B4-BE49-F238E27FC236}">
                <a16:creationId xmlns:a16="http://schemas.microsoft.com/office/drawing/2014/main" id="{DC778A94-A79F-AB44-9C04-62B200B5B54E}"/>
              </a:ext>
            </a:extLst>
          </p:cNvPr>
          <p:cNvPicPr>
            <a:picLocks noChangeAspect="1"/>
          </p:cNvPicPr>
          <p:nvPr userDrawn="1"/>
        </p:nvPicPr>
        <p:blipFill>
          <a:blip r:embed="rId2"/>
          <a:stretch>
            <a:fillRect/>
          </a:stretch>
        </p:blipFill>
        <p:spPr>
          <a:xfrm>
            <a:off x="11200566" y="6213675"/>
            <a:ext cx="646293" cy="558397"/>
          </a:xfrm>
          <a:prstGeom prst="rect">
            <a:avLst/>
          </a:prstGeom>
        </p:spPr>
      </p:pic>
      <p:sp>
        <p:nvSpPr>
          <p:cNvPr id="8" name="Slide Number Placeholder 5">
            <a:extLst>
              <a:ext uri="{FF2B5EF4-FFF2-40B4-BE49-F238E27FC236}">
                <a16:creationId xmlns:a16="http://schemas.microsoft.com/office/drawing/2014/main" id="{1903B53D-E5CC-9540-A191-2C03B25D31F0}"/>
              </a:ext>
            </a:extLst>
          </p:cNvPr>
          <p:cNvSpPr>
            <a:spLocks noGrp="1"/>
          </p:cNvSpPr>
          <p:nvPr>
            <p:ph type="sldNum" sz="quarter" idx="12"/>
          </p:nvPr>
        </p:nvSpPr>
        <p:spPr>
          <a:xfrm>
            <a:off x="241854" y="6264614"/>
            <a:ext cx="2743200" cy="365125"/>
          </a:xfrm>
          <a:prstGeom prst="rect">
            <a:avLst/>
          </a:prstGeom>
        </p:spPr>
        <p:txBody>
          <a:bodyPr/>
          <a:lstStyle>
            <a:lvl1pPr algn="l">
              <a:defRPr sz="1800">
                <a:solidFill>
                  <a:schemeClr val="tx2"/>
                </a:solidFill>
              </a:defRPr>
            </a:lvl1pPr>
          </a:lstStyle>
          <a:p>
            <a:fld id="{4BCD7EC4-FBAE-BE45-AB6C-9493448CF961}" type="slidenum">
              <a:rPr lang="en-US" smtClean="0"/>
              <a:pPr/>
              <a:t>‹#›</a:t>
            </a:fld>
            <a:endParaRPr lang="en-US" dirty="0"/>
          </a:p>
        </p:txBody>
      </p:sp>
    </p:spTree>
    <p:extLst>
      <p:ext uri="{BB962C8B-B14F-4D97-AF65-F5344CB8AC3E}">
        <p14:creationId xmlns:p14="http://schemas.microsoft.com/office/powerpoint/2010/main" val="536825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wo-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4D251-ED25-4A45-A4D5-DB965B1DEB9E}"/>
              </a:ext>
            </a:extLst>
          </p:cNvPr>
          <p:cNvSpPr>
            <a:spLocks noGrp="1"/>
          </p:cNvSpPr>
          <p:nvPr>
            <p:ph type="title" hasCustomPrompt="1"/>
          </p:nvPr>
        </p:nvSpPr>
        <p:spPr>
          <a:xfrm>
            <a:off x="546265" y="14148"/>
            <a:ext cx="11091555" cy="1211774"/>
          </a:xfrm>
        </p:spPr>
        <p:txBody>
          <a:bodyPr anchor="b">
            <a:noAutofit/>
          </a:bodyPr>
          <a:lstStyle>
            <a:lvl1pPr>
              <a:defRPr sz="3200">
                <a:solidFill>
                  <a:srgbClr val="772583"/>
                </a:solidFill>
              </a:defRPr>
            </a:lvl1pPr>
          </a:lstStyle>
          <a:p>
            <a:r>
              <a:rPr lang="en-US" dirty="0"/>
              <a:t>Two lined slide title</a:t>
            </a:r>
            <a:br>
              <a:rPr lang="en-US" dirty="0"/>
            </a:br>
            <a:r>
              <a:rPr lang="en-US" dirty="0"/>
              <a:t>font size 32</a:t>
            </a:r>
          </a:p>
        </p:txBody>
      </p:sp>
      <p:sp>
        <p:nvSpPr>
          <p:cNvPr id="3" name="Content Placeholder 2">
            <a:extLst>
              <a:ext uri="{FF2B5EF4-FFF2-40B4-BE49-F238E27FC236}">
                <a16:creationId xmlns:a16="http://schemas.microsoft.com/office/drawing/2014/main" id="{50DAB7E9-B218-1C40-9DEF-CB7129D02B9C}"/>
              </a:ext>
            </a:extLst>
          </p:cNvPr>
          <p:cNvSpPr>
            <a:spLocks noGrp="1"/>
          </p:cNvSpPr>
          <p:nvPr>
            <p:ph idx="1" hasCustomPrompt="1"/>
          </p:nvPr>
        </p:nvSpPr>
        <p:spPr>
          <a:xfrm>
            <a:off x="546265" y="1334893"/>
            <a:ext cx="11091554" cy="4828401"/>
          </a:xfrm>
        </p:spPr>
        <p:txBody>
          <a:bodyPr>
            <a:normAutofit/>
          </a:bodyPr>
          <a:lstStyle>
            <a:lvl1pPr>
              <a:defRPr sz="2800"/>
            </a:lvl1pPr>
            <a:lvl2pPr>
              <a:defRPr sz="24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D34BB457-6BED-1F4F-8169-9507FFC10A54}"/>
              </a:ext>
            </a:extLst>
          </p:cNvPr>
          <p:cNvSpPr>
            <a:spLocks noGrp="1"/>
          </p:cNvSpPr>
          <p:nvPr>
            <p:ph type="sldNum" sz="quarter" idx="12"/>
          </p:nvPr>
        </p:nvSpPr>
        <p:spPr>
          <a:xfrm>
            <a:off x="241854" y="6264614"/>
            <a:ext cx="2743200" cy="365125"/>
          </a:xfrm>
          <a:prstGeom prst="rect">
            <a:avLst/>
          </a:prstGeom>
        </p:spPr>
        <p:txBody>
          <a:bodyPr/>
          <a:lstStyle>
            <a:lvl1pPr algn="l">
              <a:defRPr sz="1800">
                <a:solidFill>
                  <a:schemeClr val="tx2"/>
                </a:solidFill>
              </a:defRPr>
            </a:lvl1pPr>
          </a:lstStyle>
          <a:p>
            <a:fld id="{4BCD7EC4-FBAE-BE45-AB6C-9493448CF961}" type="slidenum">
              <a:rPr lang="en-US" smtClean="0"/>
              <a:pPr/>
              <a:t>‹#›</a:t>
            </a:fld>
            <a:endParaRPr lang="en-US" dirty="0"/>
          </a:p>
        </p:txBody>
      </p:sp>
    </p:spTree>
    <p:extLst>
      <p:ext uri="{BB962C8B-B14F-4D97-AF65-F5344CB8AC3E}">
        <p14:creationId xmlns:p14="http://schemas.microsoft.com/office/powerpoint/2010/main" val="1235987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4D251-ED25-4A45-A4D5-DB965B1DEB9E}"/>
              </a:ext>
            </a:extLst>
          </p:cNvPr>
          <p:cNvSpPr>
            <a:spLocks noGrp="1"/>
          </p:cNvSpPr>
          <p:nvPr>
            <p:ph type="title" hasCustomPrompt="1"/>
          </p:nvPr>
        </p:nvSpPr>
        <p:spPr>
          <a:xfrm>
            <a:off x="546265" y="0"/>
            <a:ext cx="11103429" cy="1212315"/>
          </a:xfrm>
        </p:spPr>
        <p:txBody>
          <a:bodyPr anchor="b">
            <a:normAutofit/>
          </a:bodyPr>
          <a:lstStyle>
            <a:lvl1pPr>
              <a:defRPr sz="3600">
                <a:solidFill>
                  <a:srgbClr val="77258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0DAB7E9-B218-1C40-9DEF-CB7129D02B9C}"/>
              </a:ext>
            </a:extLst>
          </p:cNvPr>
          <p:cNvSpPr>
            <a:spLocks noGrp="1"/>
          </p:cNvSpPr>
          <p:nvPr>
            <p:ph idx="1" hasCustomPrompt="1"/>
          </p:nvPr>
        </p:nvSpPr>
        <p:spPr>
          <a:xfrm>
            <a:off x="534390" y="1320744"/>
            <a:ext cx="7042067" cy="4700045"/>
          </a:xfrm>
        </p:spPr>
        <p:txBody>
          <a:bodyPr/>
          <a:lstStyle>
            <a:lvl1pPr>
              <a:defRPr sz="2800"/>
            </a:lvl1pPr>
            <a:lvl2pPr>
              <a:defRPr sz="24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a:extLst>
              <a:ext uri="{FF2B5EF4-FFF2-40B4-BE49-F238E27FC236}">
                <a16:creationId xmlns:a16="http://schemas.microsoft.com/office/drawing/2014/main" id="{8A645144-2CD3-9349-9BA1-F38E65A3C1F4}"/>
              </a:ext>
            </a:extLst>
          </p:cNvPr>
          <p:cNvSpPr>
            <a:spLocks noGrp="1"/>
          </p:cNvSpPr>
          <p:nvPr>
            <p:ph type="pic" sz="quarter" idx="13"/>
          </p:nvPr>
        </p:nvSpPr>
        <p:spPr>
          <a:xfrm>
            <a:off x="7754587" y="1330325"/>
            <a:ext cx="3883376" cy="4691063"/>
          </a:xfrm>
        </p:spPr>
        <p:txBody>
          <a:bodyPr/>
          <a:lstStyle/>
          <a:p>
            <a:r>
              <a:rPr lang="en-US"/>
              <a:t>Click icon to add picture</a:t>
            </a:r>
          </a:p>
        </p:txBody>
      </p:sp>
      <p:sp>
        <p:nvSpPr>
          <p:cNvPr id="7" name="Slide Number Placeholder 5">
            <a:extLst>
              <a:ext uri="{FF2B5EF4-FFF2-40B4-BE49-F238E27FC236}">
                <a16:creationId xmlns:a16="http://schemas.microsoft.com/office/drawing/2014/main" id="{22997BF2-36C7-114E-A423-9BE3F5E6B4B8}"/>
              </a:ext>
            </a:extLst>
          </p:cNvPr>
          <p:cNvSpPr>
            <a:spLocks noGrp="1"/>
          </p:cNvSpPr>
          <p:nvPr>
            <p:ph type="sldNum" sz="quarter" idx="12"/>
          </p:nvPr>
        </p:nvSpPr>
        <p:spPr>
          <a:xfrm>
            <a:off x="241854" y="6264614"/>
            <a:ext cx="2743200" cy="365125"/>
          </a:xfrm>
          <a:prstGeom prst="rect">
            <a:avLst/>
          </a:prstGeom>
        </p:spPr>
        <p:txBody>
          <a:bodyPr/>
          <a:lstStyle>
            <a:lvl1pPr algn="l">
              <a:defRPr sz="1800">
                <a:solidFill>
                  <a:schemeClr val="tx2"/>
                </a:solidFill>
              </a:defRPr>
            </a:lvl1pPr>
          </a:lstStyle>
          <a:p>
            <a:fld id="{4BCD7EC4-FBAE-BE45-AB6C-9493448CF961}" type="slidenum">
              <a:rPr lang="en-US" smtClean="0"/>
              <a:pPr/>
              <a:t>‹#›</a:t>
            </a:fld>
            <a:endParaRPr lang="en-US" dirty="0"/>
          </a:p>
        </p:txBody>
      </p:sp>
    </p:spTree>
    <p:extLst>
      <p:ext uri="{BB962C8B-B14F-4D97-AF65-F5344CB8AC3E}">
        <p14:creationId xmlns:p14="http://schemas.microsoft.com/office/powerpoint/2010/main" val="3865968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860B39-1137-2746-8A60-2710B8F810AA}"/>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68B5134-AF25-CF4A-B78B-7EA4AD07A1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A picture containing clock, drawing&#10;&#10;Description automatically generated">
            <a:extLst>
              <a:ext uri="{FF2B5EF4-FFF2-40B4-BE49-F238E27FC236}">
                <a16:creationId xmlns:a16="http://schemas.microsoft.com/office/drawing/2014/main" id="{6226DF6A-39C0-2549-9163-66D45DE5346B}"/>
              </a:ext>
            </a:extLst>
          </p:cNvPr>
          <p:cNvPicPr>
            <a:picLocks noChangeAspect="1"/>
          </p:cNvPicPr>
          <p:nvPr userDrawn="1"/>
        </p:nvPicPr>
        <p:blipFill rotWithShape="1">
          <a:blip r:embed="rId26"/>
          <a:srcRect l="-5476" t="-30032" r="-2475" b="-51200"/>
          <a:stretch/>
        </p:blipFill>
        <p:spPr>
          <a:xfrm>
            <a:off x="9916446" y="6176963"/>
            <a:ext cx="1948180" cy="681037"/>
          </a:xfrm>
          <a:prstGeom prst="rect">
            <a:avLst/>
          </a:prstGeom>
        </p:spPr>
      </p:pic>
      <p:cxnSp>
        <p:nvCxnSpPr>
          <p:cNvPr id="8" name="Straight Connector 7">
            <a:extLst>
              <a:ext uri="{FF2B5EF4-FFF2-40B4-BE49-F238E27FC236}">
                <a16:creationId xmlns:a16="http://schemas.microsoft.com/office/drawing/2014/main" id="{4F8225BC-6980-3048-9360-222F0DADB9F9}"/>
              </a:ext>
            </a:extLst>
          </p:cNvPr>
          <p:cNvCxnSpPr>
            <a:cxnSpLocks/>
          </p:cNvCxnSpPr>
          <p:nvPr userDrawn="1"/>
        </p:nvCxnSpPr>
        <p:spPr>
          <a:xfrm>
            <a:off x="336176" y="6086473"/>
            <a:ext cx="11479587" cy="0"/>
          </a:xfrm>
          <a:prstGeom prst="line">
            <a:avLst/>
          </a:prstGeom>
          <a:ln w="28575">
            <a:solidFill>
              <a:srgbClr val="772583"/>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8ED520E3-9FB0-DF44-9381-936EFBD30F9E}"/>
              </a:ext>
            </a:extLst>
          </p:cNvPr>
          <p:cNvSpPr>
            <a:spLocks noGrp="1"/>
          </p:cNvSpPr>
          <p:nvPr>
            <p:ph type="sldNum" sz="quarter" idx="4"/>
          </p:nvPr>
        </p:nvSpPr>
        <p:spPr>
          <a:xfrm>
            <a:off x="241854" y="6306655"/>
            <a:ext cx="2743200" cy="365125"/>
          </a:xfrm>
          <a:prstGeom prst="rect">
            <a:avLst/>
          </a:prstGeom>
        </p:spPr>
        <p:txBody>
          <a:bodyPr/>
          <a:lstStyle>
            <a:lvl1pPr algn="l">
              <a:defRPr sz="1800">
                <a:solidFill>
                  <a:schemeClr val="bg1">
                    <a:lumMod val="50000"/>
                  </a:schemeClr>
                </a:solidFill>
              </a:defRPr>
            </a:lvl1pPr>
          </a:lstStyle>
          <a:p>
            <a:fld id="{4BCD7EC4-FBAE-BE45-AB6C-9493448CF961}" type="slidenum">
              <a:rPr lang="en-US" smtClean="0"/>
              <a:pPr/>
              <a:t>‹#›</a:t>
            </a:fld>
            <a:endParaRPr lang="en-US" dirty="0"/>
          </a:p>
        </p:txBody>
      </p:sp>
    </p:spTree>
    <p:extLst>
      <p:ext uri="{BB962C8B-B14F-4D97-AF65-F5344CB8AC3E}">
        <p14:creationId xmlns:p14="http://schemas.microsoft.com/office/powerpoint/2010/main" val="12598882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p:hf hdr="0" ftr="0" dt="0"/>
  <p:txStyles>
    <p:titleStyle>
      <a:lvl1pPr algn="l" defTabSz="914400" rtl="0" eaLnBrk="1" latinLnBrk="0" hangingPunct="1">
        <a:lnSpc>
          <a:spcPct val="90000"/>
        </a:lnSpc>
        <a:spcBef>
          <a:spcPct val="0"/>
        </a:spcBef>
        <a:buNone/>
        <a:defRPr sz="3600" kern="1200">
          <a:solidFill>
            <a:srgbClr val="772583"/>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77258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7258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7258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72583"/>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72583"/>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2.xml"/><Relationship Id="rId5" Type="http://schemas.openxmlformats.org/officeDocument/2006/relationships/image" Target="../media/image8.jpe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hyperlink" Target="https://www.samhsa.gov/capt/sites/default/file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opioid.snhd.org/"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opioid.snhd.org/"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nvopioidresponse.org/"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nvopioidresponse.org/"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drugfreelasvegas.org/"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hyperlink" Target="https://drugfree.org/how-worried-should-i-be-about-my-childs-drug-use/"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cdc.gov/drugoverdose/pdf/nonopioid_treatments-a.pdf" TargetMode="External"/><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12.jpeg"/><Relationship Id="rId11" Type="http://schemas.openxmlformats.org/officeDocument/2006/relationships/image" Target="../media/image16.jpeg"/><Relationship Id="rId5" Type="http://schemas.openxmlformats.org/officeDocument/2006/relationships/image" Target="../media/image11.jpeg"/><Relationship Id="rId10" Type="http://schemas.microsoft.com/office/2007/relationships/hdphoto" Target="../media/hdphoto1.wdp"/><Relationship Id="rId4" Type="http://schemas.openxmlformats.org/officeDocument/2006/relationships/image" Target="../media/image10.jpeg"/><Relationship Id="rId9"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24.xml"/><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24.xml"/><Relationship Id="rId5" Type="http://schemas.openxmlformats.org/officeDocument/2006/relationships/image" Target="../media/image58.png"/><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24.xml"/><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2.xml"/><Relationship Id="rId1" Type="http://schemas.openxmlformats.org/officeDocument/2006/relationships/slideLayout" Target="../slideLayouts/slideLayout24.xml"/><Relationship Id="rId5" Type="http://schemas.openxmlformats.org/officeDocument/2006/relationships/image" Target="../media/image70.png"/><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png"/><Relationship Id="rId7"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jpeg"/><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hyperlink" Target="mailto:kcollins@toendaddiction.org" TargetMode="External"/><Relationship Id="rId2" Type="http://schemas.openxmlformats.org/officeDocument/2006/relationships/notesSlide" Target="../notesSlides/notesSlide46.xml"/><Relationship Id="rId1" Type="http://schemas.openxmlformats.org/officeDocument/2006/relationships/slideLayout" Target="../slideLayouts/slideLayout20.xml"/><Relationship Id="rId4" Type="http://schemas.openxmlformats.org/officeDocument/2006/relationships/hyperlink" Target="mailto:mmoore@toendaddiction.org"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hyperlink" Target="http://www.statnews.com/2016/09/29/fentanyl-heroin-photo-fatal-doses"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79009"/>
            <a:ext cx="12192000" cy="2226315"/>
          </a:xfrm>
          <a:prstGeom prst="rect">
            <a:avLst/>
          </a:prstGeom>
        </p:spPr>
        <p:txBody>
          <a:bodyPr wrap="square">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srgbClr val="772583"/>
                </a:solidFill>
                <a:effectLst/>
                <a:uLnTx/>
                <a:uFillTx/>
                <a:latin typeface="Arial" charset="0"/>
                <a:ea typeface="+mn-ea"/>
                <a:cs typeface="Arial" charset="0"/>
              </a:rPr>
              <a:t>DEA360 </a:t>
            </a:r>
            <a:r>
              <a:rPr lang="en-US" sz="4267" b="1" dirty="0">
                <a:solidFill>
                  <a:srgbClr val="772583"/>
                </a:solidFill>
                <a:latin typeface="Arial" charset="0"/>
                <a:cs typeface="Arial" charset="0"/>
              </a:rPr>
              <a:t>Las Vegas</a:t>
            </a:r>
            <a:endParaRPr kumimoji="0" lang="en-US" sz="4267" b="1" i="0" u="none" strike="noStrike" kern="1200" cap="none" spc="0" normalizeH="0" baseline="0" noProof="0" dirty="0">
              <a:ln>
                <a:noFill/>
              </a:ln>
              <a:solidFill>
                <a:srgbClr val="772583"/>
              </a:solidFill>
              <a:effectLst/>
              <a:uLnTx/>
              <a:uFillTx/>
              <a:latin typeface="Arial" charset="0"/>
              <a:ea typeface="+mn-ea"/>
              <a:cs typeface="Arial" charset="0"/>
            </a:endParaRP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srgbClr val="772583"/>
                </a:solidFill>
                <a:effectLst/>
                <a:uLnTx/>
                <a:uFillTx/>
                <a:latin typeface="Arial" charset="0"/>
                <a:ea typeface="+mn-ea"/>
                <a:cs typeface="Arial" charset="0"/>
              </a:rPr>
              <a:t>Addressing the Opioid Crisis</a:t>
            </a:r>
            <a:br>
              <a:rPr kumimoji="0" lang="en-US" sz="2667" b="1" i="0" u="none" strike="noStrike" kern="1200" cap="none" spc="0" normalizeH="0" baseline="0" noProof="0" dirty="0">
                <a:ln>
                  <a:noFill/>
                </a:ln>
                <a:solidFill>
                  <a:srgbClr val="772583"/>
                </a:solidFill>
                <a:effectLst/>
                <a:uLnTx/>
                <a:uFillTx/>
                <a:latin typeface="Arial" charset="0"/>
                <a:ea typeface="+mn-ea"/>
                <a:cs typeface="Arial" charset="0"/>
              </a:rPr>
            </a:br>
            <a:r>
              <a:rPr kumimoji="0" lang="en-US" sz="3733" b="0" i="0" u="none" strike="noStrike" kern="1200" cap="none" spc="0" normalizeH="0" baseline="0" noProof="0" dirty="0">
                <a:ln>
                  <a:noFill/>
                </a:ln>
                <a:solidFill>
                  <a:srgbClr val="86339A"/>
                </a:solidFill>
                <a:effectLst/>
                <a:uLnTx/>
                <a:uFillTx/>
                <a:latin typeface="Arial" charset="0"/>
                <a:ea typeface="+mn-ea"/>
                <a:cs typeface="Arial" charset="0"/>
              </a:rPr>
              <a:t>From understanding to action</a:t>
            </a:r>
            <a:endParaRPr kumimoji="0" lang="en-US" sz="3733" b="0" i="0" u="none" strike="noStrike" kern="1200" cap="none" spc="0" normalizeH="0" baseline="0" noProof="0" dirty="0">
              <a:ln>
                <a:noFill/>
              </a:ln>
              <a:solidFill>
                <a:srgbClr val="FFDC6C"/>
              </a:solidFill>
              <a:effectLst/>
              <a:uLnTx/>
              <a:uFillTx/>
              <a:latin typeface="Arial" charset="0"/>
              <a:ea typeface="+mn-ea"/>
              <a:cs typeface="Arial" charset="0"/>
            </a:endParaRPr>
          </a:p>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4A97"/>
              </a:solidFill>
              <a:effectLst/>
              <a:uLnTx/>
              <a:uFillTx/>
              <a:latin typeface="Arial" charset="0"/>
              <a:ea typeface="+mn-ea"/>
              <a:cs typeface="Arial" charset="0"/>
            </a:endParaRPr>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080" y="256551"/>
            <a:ext cx="3901440" cy="1120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3599" y="446274"/>
            <a:ext cx="2443587" cy="740957"/>
          </a:xfrm>
          <a:prstGeom prst="rect">
            <a:avLst/>
          </a:prstGeom>
        </p:spPr>
      </p:pic>
      <p:cxnSp>
        <p:nvCxnSpPr>
          <p:cNvPr id="5" name="Straight Connector 4"/>
          <p:cNvCxnSpPr/>
          <p:nvPr/>
        </p:nvCxnSpPr>
        <p:spPr>
          <a:xfrm>
            <a:off x="4470400" y="256552"/>
            <a:ext cx="0" cy="1242049"/>
          </a:xfrm>
          <a:prstGeom prst="line">
            <a:avLst/>
          </a:prstGeom>
          <a:ln>
            <a:solidFill>
              <a:srgbClr val="808080"/>
            </a:solidFill>
          </a:ln>
        </p:spPr>
        <p:style>
          <a:lnRef idx="1">
            <a:schemeClr val="accent1"/>
          </a:lnRef>
          <a:fillRef idx="0">
            <a:schemeClr val="accent1"/>
          </a:fillRef>
          <a:effectRef idx="0">
            <a:schemeClr val="accent1"/>
          </a:effectRef>
          <a:fontRef idx="minor">
            <a:schemeClr val="tx1"/>
          </a:fontRef>
        </p:style>
      </p:cxnSp>
      <p:pic>
        <p:nvPicPr>
          <p:cNvPr id="7" name="Picture 2" descr="Vegas skyline">
            <a:extLst>
              <a:ext uri="{FF2B5EF4-FFF2-40B4-BE49-F238E27FC236}">
                <a16:creationId xmlns:a16="http://schemas.microsoft.com/office/drawing/2014/main" id="{50D37456-EEAE-4847-812C-CA1A302A04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5506" y="3773200"/>
            <a:ext cx="8956783" cy="2133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9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Why do people start misusing opioids?</a:t>
            </a:r>
            <a:endParaRPr lang="en-US" dirty="0"/>
          </a:p>
        </p:txBody>
      </p:sp>
      <p:sp>
        <p:nvSpPr>
          <p:cNvPr id="3" name="Content Placeholder 2"/>
          <p:cNvSpPr>
            <a:spLocks noGrp="1"/>
          </p:cNvSpPr>
          <p:nvPr>
            <p:ph idx="1"/>
          </p:nvPr>
        </p:nvSpPr>
        <p:spPr/>
        <p:txBody>
          <a:bodyPr>
            <a:normAutofit/>
          </a:bodyPr>
          <a:lstStyle/>
          <a:p>
            <a:r>
              <a:rPr lang="en-US" dirty="0"/>
              <a:t>A person may…</a:t>
            </a:r>
          </a:p>
          <a:p>
            <a:pPr lvl="1"/>
            <a:r>
              <a:rPr lang="en-US" dirty="0"/>
              <a:t>Have been prescribed medications for pain and begin to misuse the medication for reasons other than pain</a:t>
            </a:r>
          </a:p>
          <a:p>
            <a:pPr lvl="1"/>
            <a:r>
              <a:rPr lang="en-US" dirty="0"/>
              <a:t>Develop tolerance to pain pills they are prescribed and begin to increase the dose on their own, or snort or use a needle to increase the effect</a:t>
            </a:r>
          </a:p>
          <a:p>
            <a:pPr lvl="1"/>
            <a:r>
              <a:rPr lang="en-US" dirty="0"/>
              <a:t>Experiment with recreational use due to sensation seeking or coping with emotional stress or pain</a:t>
            </a:r>
          </a:p>
          <a:p>
            <a:pPr lvl="1"/>
            <a:r>
              <a:rPr lang="en-US" dirty="0"/>
              <a:t>Use opioids to counteract the effects of another substance</a:t>
            </a:r>
          </a:p>
          <a:p>
            <a:pPr lvl="1"/>
            <a:r>
              <a:rPr lang="en-US" dirty="0"/>
              <a:t>Like that opioids can give a high without alcohol’s hangover or marijuana’s smell</a:t>
            </a:r>
          </a:p>
          <a:p>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spTree>
    <p:extLst>
      <p:ext uri="{BB962C8B-B14F-4D97-AF65-F5344CB8AC3E}">
        <p14:creationId xmlns:p14="http://schemas.microsoft.com/office/powerpoint/2010/main" val="71072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Why do people keep misusing opioids?</a:t>
            </a:r>
            <a:endParaRPr lang="en-US" dirty="0"/>
          </a:p>
        </p:txBody>
      </p:sp>
      <p:sp>
        <p:nvSpPr>
          <p:cNvPr id="3" name="Content Placeholder 2"/>
          <p:cNvSpPr>
            <a:spLocks noGrp="1"/>
          </p:cNvSpPr>
          <p:nvPr>
            <p:ph idx="1"/>
          </p:nvPr>
        </p:nvSpPr>
        <p:spPr/>
        <p:txBody>
          <a:bodyPr>
            <a:normAutofit fontScale="92500" lnSpcReduction="10000"/>
          </a:bodyPr>
          <a:lstStyle/>
          <a:p>
            <a:r>
              <a:rPr lang="en-US"/>
              <a:t>The body adapts to opioids – use no longer results in euphoria</a:t>
            </a:r>
          </a:p>
          <a:p>
            <a:r>
              <a:rPr lang="en-US"/>
              <a:t>Stopping use can result in withdrawal:</a:t>
            </a:r>
          </a:p>
          <a:p>
            <a:pPr lvl="1"/>
            <a:r>
              <a:rPr lang="en-US"/>
              <a:t>First 24 hours: muscle aches; </a:t>
            </a:r>
            <a:br>
              <a:rPr lang="en-US"/>
            </a:br>
            <a:r>
              <a:rPr lang="en-US"/>
              <a:t>restlessness; anxiety; teary eyes;</a:t>
            </a:r>
            <a:br>
              <a:rPr lang="en-US"/>
            </a:br>
            <a:r>
              <a:rPr lang="en-US"/>
              <a:t>runny nose; excessive sweating; </a:t>
            </a:r>
            <a:br>
              <a:rPr lang="en-US"/>
            </a:br>
            <a:r>
              <a:rPr lang="en-US"/>
              <a:t>inability to sleep; yawning</a:t>
            </a:r>
          </a:p>
          <a:p>
            <a:pPr lvl="1"/>
            <a:r>
              <a:rPr lang="en-US"/>
              <a:t>Next 48 hours: diarrhea; abdominal</a:t>
            </a:r>
            <a:br>
              <a:rPr lang="en-US"/>
            </a:br>
            <a:r>
              <a:rPr lang="en-US"/>
              <a:t>cramping; goose bumps on the </a:t>
            </a:r>
            <a:br>
              <a:rPr lang="en-US"/>
            </a:br>
            <a:r>
              <a:rPr lang="en-US"/>
              <a:t>skin; nausea and vomiting; dilated </a:t>
            </a:r>
            <a:br>
              <a:rPr lang="en-US"/>
            </a:br>
            <a:r>
              <a:rPr lang="en-US"/>
              <a:t>pupils and possibly blurry vision; </a:t>
            </a:r>
            <a:br>
              <a:rPr lang="en-US"/>
            </a:br>
            <a:r>
              <a:rPr lang="en-US"/>
              <a:t>rapid heartbeat; high blood pressure</a:t>
            </a:r>
          </a:p>
          <a:p>
            <a:r>
              <a:rPr lang="en-US"/>
              <a:t>Relapse – using opioids after a period of abstinence – is especially concerning</a:t>
            </a:r>
          </a:p>
          <a:p>
            <a:endParaRPr lang="en-US"/>
          </a:p>
          <a:p>
            <a:endParaRPr lang="en-US" dirty="0"/>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1894917"/>
            <a:ext cx="4081517" cy="2789036"/>
          </a:xfrm>
          <a:prstGeom prst="rect">
            <a:avLst/>
          </a:prstGeom>
        </p:spPr>
      </p:pic>
    </p:spTree>
    <p:extLst>
      <p:ext uri="{BB962C8B-B14F-4D97-AF65-F5344CB8AC3E}">
        <p14:creationId xmlns:p14="http://schemas.microsoft.com/office/powerpoint/2010/main" val="191499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63" presetClass="path" presetSubtype="0" accel="50000" decel="50000" fill="hold" nodeType="clickEffect">
                                  <p:stCondLst>
                                    <p:cond delay="0"/>
                                  </p:stCondLst>
                                  <p:childTnLst>
                                    <p:animMotion origin="layout" path="M -1.66667E-6 -2.71605E-6 L 0.25 -2.71605E-6 " pathEditMode="relative" rAng="0" ptsTypes="AA">
                                      <p:cBhvr>
                                        <p:cTn id="22" dur="2000" fill="hold"/>
                                        <p:tgtEl>
                                          <p:spTgt spid="7"/>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Nacho</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00ACC8"/>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dirty="0">
              <a:ln>
                <a:noFill/>
              </a:ln>
              <a:solidFill>
                <a:srgbClr val="00ACC8"/>
              </a:solidFill>
              <a:effectLst/>
              <a:uLnTx/>
              <a:uFillTx/>
              <a:latin typeface="Arial" panose="020B0604020202020204"/>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2972" y="1442077"/>
            <a:ext cx="8046056" cy="4526923"/>
          </a:xfrm>
          <a:prstGeom prst="rect">
            <a:avLst/>
          </a:prstGeom>
        </p:spPr>
      </p:pic>
    </p:spTree>
    <p:extLst>
      <p:ext uri="{BB962C8B-B14F-4D97-AF65-F5344CB8AC3E}">
        <p14:creationId xmlns:p14="http://schemas.microsoft.com/office/powerpoint/2010/main" val="1963165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Nacho</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00ACC8"/>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dirty="0">
              <a:ln>
                <a:noFill/>
              </a:ln>
              <a:solidFill>
                <a:srgbClr val="00ACC8"/>
              </a:solidFill>
              <a:effectLst/>
              <a:uLnTx/>
              <a:uFillTx/>
              <a:latin typeface="Arial" panose="020B0604020202020204"/>
              <a:ea typeface="+mn-ea"/>
              <a:cs typeface="+mn-cs"/>
            </a:endParaRPr>
          </a:p>
        </p:txBody>
      </p:sp>
      <p:pic>
        <p:nvPicPr>
          <p:cNvPr id="3" name="Nacho (3-21-1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4515"/>
            <a:ext cx="12192000" cy="6858000"/>
          </a:xfrm>
          <a:prstGeom prst="rect">
            <a:avLst/>
          </a:prstGeom>
        </p:spPr>
      </p:pic>
    </p:spTree>
    <p:extLst>
      <p:ext uri="{BB962C8B-B14F-4D97-AF65-F5344CB8AC3E}">
        <p14:creationId xmlns:p14="http://schemas.microsoft.com/office/powerpoint/2010/main" val="269320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1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does a opioid overdose look like?</a:t>
            </a:r>
            <a:endParaRPr lang="en-US" dirty="0"/>
          </a:p>
        </p:txBody>
      </p:sp>
      <p:pic>
        <p:nvPicPr>
          <p:cNvPr id="18434" name="Picture 2" descr="http://www.rethinkopioids.com/sites/g/files/g10008426/f/201312/2.1_news_headlines.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60806" y="1193800"/>
            <a:ext cx="8245492" cy="469582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46265" y="1320744"/>
            <a:ext cx="6177808" cy="4692129"/>
          </a:xfrm>
          <a:solidFill>
            <a:schemeClr val="bg1"/>
          </a:solidFill>
        </p:spPr>
        <p:txBody>
          <a:bodyPr>
            <a:normAutofit/>
          </a:bodyPr>
          <a:lstStyle/>
          <a:p>
            <a:r>
              <a:rPr lang="en-US" dirty="0"/>
              <a:t>Pinpoint pupils always present</a:t>
            </a:r>
          </a:p>
          <a:p>
            <a:r>
              <a:rPr lang="en-US" dirty="0"/>
              <a:t>Awake, but unable to talk</a:t>
            </a:r>
          </a:p>
          <a:p>
            <a:r>
              <a:rPr lang="en-US" dirty="0"/>
              <a:t>Fingernails and lips turn blue or purplish black</a:t>
            </a:r>
          </a:p>
          <a:p>
            <a:r>
              <a:rPr lang="en-US" dirty="0"/>
              <a:t>For lighter skinned people, the skin tone turns bluish purple, for darker skinned people, it turns grayish or ashen.</a:t>
            </a:r>
          </a:p>
        </p:txBody>
      </p:sp>
    </p:spTree>
    <p:extLst>
      <p:ext uri="{BB962C8B-B14F-4D97-AF65-F5344CB8AC3E}">
        <p14:creationId xmlns:p14="http://schemas.microsoft.com/office/powerpoint/2010/main" val="414613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1.11111E-6 1.97531E-6 L 0.31181 1.97531E-6 " pathEditMode="relative" rAng="0" ptsTypes="AA">
                                      <p:cBhvr>
                                        <p:cTn id="6" dur="2000" fill="hold"/>
                                        <p:tgtEl>
                                          <p:spTgt spid="18434"/>
                                        </p:tgtEl>
                                        <p:attrNameLst>
                                          <p:attrName>ppt_x</p:attrName>
                                          <p:attrName>ppt_y</p:attrName>
                                        </p:attrNameLst>
                                      </p:cBhvr>
                                      <p:rCtr x="15590" y="0"/>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fade">
                                      <p:cBhvr>
                                        <p:cTn id="11" dur="500"/>
                                        <p:tgtEl>
                                          <p:spTgt spid="3">
                                            <p:bg/>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a opioid overdose look like?</a:t>
            </a:r>
          </a:p>
        </p:txBody>
      </p:sp>
      <p:sp>
        <p:nvSpPr>
          <p:cNvPr id="3" name="Content Placeholder 2"/>
          <p:cNvSpPr>
            <a:spLocks noGrp="1"/>
          </p:cNvSpPr>
          <p:nvPr>
            <p:ph idx="1"/>
          </p:nvPr>
        </p:nvSpPr>
        <p:spPr>
          <a:xfrm>
            <a:off x="546265" y="1320744"/>
            <a:ext cx="6177808" cy="4544347"/>
          </a:xfrm>
          <a:solidFill>
            <a:schemeClr val="bg1"/>
          </a:solidFill>
        </p:spPr>
        <p:txBody>
          <a:bodyPr>
            <a:normAutofit lnSpcReduction="10000"/>
          </a:bodyPr>
          <a:lstStyle/>
          <a:p>
            <a:r>
              <a:rPr lang="en-US" dirty="0"/>
              <a:t>Breathing is very slow (less than 6 breaths / minute) and shallow, erratic or has stopped</a:t>
            </a:r>
          </a:p>
          <a:p>
            <a:r>
              <a:rPr lang="en-US" dirty="0"/>
              <a:t>Pulse (heartbeat) is slow, erratic or not there at all</a:t>
            </a:r>
          </a:p>
          <a:p>
            <a:r>
              <a:rPr lang="en-US" dirty="0"/>
              <a:t>Choking sounds or a snore-like gurgling noise (sometimes called the “death rattle”)</a:t>
            </a:r>
          </a:p>
          <a:p>
            <a:r>
              <a:rPr lang="en-US" dirty="0"/>
              <a:t>Unresponsive to outside stimulus</a:t>
            </a:r>
          </a:p>
          <a:p>
            <a:r>
              <a:rPr lang="en-US" dirty="0"/>
              <a:t>Naloxone / </a:t>
            </a:r>
            <a:r>
              <a:rPr lang="en-US" dirty="0" err="1"/>
              <a:t>Narcan</a:t>
            </a:r>
            <a:r>
              <a:rPr lang="en-US" dirty="0"/>
              <a:t> can reverse an overdose, </a:t>
            </a:r>
            <a:r>
              <a:rPr lang="en-US" b="1" dirty="0"/>
              <a:t>BUT ALWAYS CALL 911</a:t>
            </a:r>
          </a:p>
        </p:txBody>
      </p:sp>
      <p:pic>
        <p:nvPicPr>
          <p:cNvPr id="1026" name="Picture 2" descr="Obtaining 911 Call Records | Anne Arundel County, MD"/>
          <p:cNvPicPr>
            <a:picLocks noChangeAspect="1" noChangeArrowheads="1"/>
          </p:cNvPicPr>
          <p:nvPr/>
        </p:nvPicPr>
        <p:blipFill rotWithShape="1">
          <a:blip r:embed="rId3">
            <a:extLst>
              <a:ext uri="{28A0092B-C50C-407E-A947-70E740481C1C}">
                <a14:useLocalDpi xmlns:a14="http://schemas.microsoft.com/office/drawing/2010/main" val="0"/>
              </a:ext>
            </a:extLst>
          </a:blip>
          <a:srcRect l="21231" r="3981"/>
          <a:stretch/>
        </p:blipFill>
        <p:spPr bwMode="auto">
          <a:xfrm>
            <a:off x="7222836" y="1211774"/>
            <a:ext cx="4516582" cy="4302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3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par>
                                <p:cTn id="33" presetID="1" presetClass="entr" presetSubtype="0" fill="hold" nodeType="with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Aaron</a:t>
            </a:r>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1" y="1277256"/>
            <a:ext cx="8865119" cy="477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7466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Aaron</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00ACC8"/>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dirty="0">
              <a:ln>
                <a:noFill/>
              </a:ln>
              <a:solidFill>
                <a:srgbClr val="00ACC8"/>
              </a:solidFill>
              <a:effectLst/>
              <a:uLnTx/>
              <a:uFillTx/>
              <a:latin typeface="Arial" panose="020B0604020202020204"/>
              <a:ea typeface="+mn-ea"/>
              <a:cs typeface="+mn-cs"/>
            </a:endParaRPr>
          </a:p>
        </p:txBody>
      </p:sp>
      <p:pic>
        <p:nvPicPr>
          <p:cNvPr id="3" name="Aaron Edi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5400"/>
            <a:ext cx="12192000" cy="6858000"/>
          </a:xfrm>
          <a:prstGeom prst="rect">
            <a:avLst/>
          </a:prstGeom>
        </p:spPr>
      </p:pic>
    </p:spTree>
    <p:extLst>
      <p:ext uri="{BB962C8B-B14F-4D97-AF65-F5344CB8AC3E}">
        <p14:creationId xmlns:p14="http://schemas.microsoft.com/office/powerpoint/2010/main" val="59721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2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Title 4"/>
          <p:cNvSpPr>
            <a:spLocks noGrp="1"/>
          </p:cNvSpPr>
          <p:nvPr>
            <p:ph type="ctrTitle"/>
          </p:nvPr>
        </p:nvSpPr>
        <p:spPr/>
        <p:txBody>
          <a:bodyPr>
            <a:normAutofit fontScale="90000"/>
          </a:bodyPr>
          <a:lstStyle/>
          <a:p>
            <a:r>
              <a:rPr lang="en-US"/>
              <a:t>What individuals and communities </a:t>
            </a:r>
            <a:br>
              <a:rPr lang="en-US"/>
            </a:br>
            <a:r>
              <a:rPr lang="en-US"/>
              <a:t>can do</a:t>
            </a:r>
            <a:endParaRPr lang="en-US" dirty="0"/>
          </a:p>
        </p:txBody>
      </p:sp>
    </p:spTree>
    <p:extLst>
      <p:ext uri="{BB962C8B-B14F-4D97-AF65-F5344CB8AC3E}">
        <p14:creationId xmlns:p14="http://schemas.microsoft.com/office/powerpoint/2010/main" val="4134372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6328D1-5B0F-4A0F-A224-5BA4FB836B4E}" type="slidenum">
              <a:rPr kumimoji="0" lang="en-US" sz="1800" b="0" i="0" u="none" strike="noStrike" kern="1200" cap="none" spc="0" normalizeH="0" baseline="0" noProof="0" smtClean="0">
                <a:ln>
                  <a:noFill/>
                </a:ln>
                <a:solidFill>
                  <a:srgbClr val="00ACC8"/>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dirty="0">
              <a:ln>
                <a:noFill/>
              </a:ln>
              <a:solidFill>
                <a:srgbClr val="00ACC8"/>
              </a:solidFill>
              <a:effectLst/>
              <a:uLnTx/>
              <a:uFillTx/>
              <a:latin typeface="Arial" panose="020B0604020202020204"/>
              <a:ea typeface="+mn-ea"/>
              <a:cs typeface="+mn-cs"/>
            </a:endParaRPr>
          </a:p>
        </p:txBody>
      </p:sp>
      <p:sp>
        <p:nvSpPr>
          <p:cNvPr id="2" name="Title 1"/>
          <p:cNvSpPr>
            <a:spLocks noGrp="1"/>
          </p:cNvSpPr>
          <p:nvPr>
            <p:ph type="ctrTitle"/>
          </p:nvPr>
        </p:nvSpPr>
        <p:spPr/>
        <p:txBody>
          <a:bodyPr/>
          <a:lstStyle/>
          <a:p>
            <a:r>
              <a:rPr lang="en-US" dirty="0"/>
              <a:t>What’s happening</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77061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Addressing the opioid crisis -- from understanding to action</a:t>
            </a:r>
          </a:p>
        </p:txBody>
      </p:sp>
      <p:sp>
        <p:nvSpPr>
          <p:cNvPr id="3" name="Content Placeholder 2"/>
          <p:cNvSpPr>
            <a:spLocks noGrp="1"/>
          </p:cNvSpPr>
          <p:nvPr>
            <p:ph idx="1"/>
          </p:nvPr>
        </p:nvSpPr>
        <p:spPr/>
        <p:txBody>
          <a:bodyPr/>
          <a:lstStyle/>
          <a:p>
            <a:endParaRPr lang="en-US" dirty="0"/>
          </a:p>
          <a:p>
            <a:r>
              <a:rPr lang="en-US" dirty="0"/>
              <a:t>How big is this problem?</a:t>
            </a:r>
          </a:p>
          <a:p>
            <a:endParaRPr lang="en-US" dirty="0"/>
          </a:p>
          <a:p>
            <a:r>
              <a:rPr lang="en-US" dirty="0"/>
              <a:t>What are opioids? How are they misused and how do they affect the human brain and body?</a:t>
            </a:r>
          </a:p>
          <a:p>
            <a:endParaRPr lang="en-US" dirty="0"/>
          </a:p>
          <a:p>
            <a:r>
              <a:rPr lang="en-US" dirty="0"/>
              <a:t>What is being done and what can we do?</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08717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olicymed.typepad.com/.a/6a00e5520572bb88340133f406a396970b-p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4400" y="1298753"/>
            <a:ext cx="5384800" cy="397129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t>Prescriber education …</a:t>
            </a:r>
            <a:endParaRPr lang="en-US" dirty="0"/>
          </a:p>
        </p:txBody>
      </p:sp>
      <p:sp>
        <p:nvSpPr>
          <p:cNvPr id="3" name="Content Placeholder 2"/>
          <p:cNvSpPr>
            <a:spLocks noGrp="1"/>
          </p:cNvSpPr>
          <p:nvPr>
            <p:ph idx="1"/>
          </p:nvPr>
        </p:nvSpPr>
        <p:spPr>
          <a:xfrm>
            <a:off x="546265" y="1320744"/>
            <a:ext cx="5332021" cy="4830673"/>
          </a:xfrm>
        </p:spPr>
        <p:txBody>
          <a:bodyPr/>
          <a:lstStyle/>
          <a:p>
            <a:r>
              <a:rPr lang="en-US" dirty="0"/>
              <a:t>Many medical professionals lack training in prescribing and substance use disorders</a:t>
            </a:r>
          </a:p>
          <a:p>
            <a:r>
              <a:rPr lang="en-US" dirty="0"/>
              <a:t>Since 2015, more than 118,000 physicians have taken educational courses related to opioid prescribing and pain management</a:t>
            </a:r>
          </a:p>
          <a:p>
            <a:r>
              <a:rPr lang="en-US" dirty="0"/>
              <a:t>Federal health officials are  </a:t>
            </a:r>
            <a:br>
              <a:rPr lang="en-US" dirty="0"/>
            </a:br>
            <a:r>
              <a:rPr lang="en-US" dirty="0"/>
              <a:t>being trained</a:t>
            </a:r>
          </a:p>
          <a:p>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sp>
        <p:nvSpPr>
          <p:cNvPr id="6" name="Rectangle 5"/>
          <p:cNvSpPr/>
          <p:nvPr/>
        </p:nvSpPr>
        <p:spPr>
          <a:xfrm>
            <a:off x="5994400" y="3733800"/>
            <a:ext cx="5384800" cy="2327051"/>
          </a:xfrm>
          <a:prstGeom prst="rect">
            <a:avLst/>
          </a:prstGeom>
          <a:solidFill>
            <a:schemeClr val="bg2"/>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base" latinLnBrk="0" hangingPunct="1">
              <a:lnSpc>
                <a:spcPct val="100000"/>
              </a:lnSpc>
              <a:spcBef>
                <a:spcPct val="20000"/>
              </a:spcBef>
              <a:spcAft>
                <a:spcPct val="0"/>
              </a:spcAft>
              <a:buClr>
                <a:srgbClr val="00A8CF"/>
              </a:buClr>
              <a:buSzTx/>
              <a:buFontTx/>
              <a:buNone/>
              <a:tabLst/>
              <a:defRPr/>
            </a:pPr>
            <a:r>
              <a:rPr kumimoji="0" lang="en-US" sz="3200" b="0" i="1" u="none" strike="noStrike" kern="1200" cap="none" spc="0" normalizeH="0" baseline="0" noProof="0" dirty="0">
                <a:ln>
                  <a:noFill/>
                </a:ln>
                <a:solidFill>
                  <a:srgbClr val="772483"/>
                </a:solidFill>
                <a:effectLst/>
                <a:uLnTx/>
                <a:uFillTx/>
                <a:latin typeface="Arial" pitchFamily="34" charset="0"/>
                <a:ea typeface="+mn-ea"/>
                <a:cs typeface="Arial" pitchFamily="34" charset="0"/>
              </a:rPr>
              <a:t>More work to be done …</a:t>
            </a:r>
          </a:p>
          <a:p>
            <a:pPr marL="0" marR="0" lvl="0" indent="0" algn="l" defTabSz="914400" rtl="0" eaLnBrk="1" fontAlgn="base" latinLnBrk="0" hangingPunct="1">
              <a:lnSpc>
                <a:spcPct val="100000"/>
              </a:lnSpc>
              <a:spcBef>
                <a:spcPct val="20000"/>
              </a:spcBef>
              <a:spcAft>
                <a:spcPct val="0"/>
              </a:spcAft>
              <a:buClr>
                <a:srgbClr val="00A8CF"/>
              </a:buClr>
              <a:buSzPct val="80000"/>
              <a:buFontTx/>
              <a:buNone/>
              <a:tabLst/>
              <a:defRPr/>
            </a:pPr>
            <a:r>
              <a:rPr kumimoji="0" lang="en-US" sz="2667" b="0" i="0" u="none" strike="noStrike" kern="1200" cap="none" spc="0" normalizeH="0" baseline="0" noProof="0" dirty="0">
                <a:ln>
                  <a:noFill/>
                </a:ln>
                <a:solidFill>
                  <a:srgbClr val="772483"/>
                </a:solidFill>
                <a:effectLst/>
                <a:uLnTx/>
                <a:uFillTx/>
                <a:latin typeface="Arial" pitchFamily="34" charset="0"/>
                <a:ea typeface="+mn-ea"/>
                <a:cs typeface="Arial" pitchFamily="34" charset="0"/>
              </a:rPr>
              <a:t>Make training in addiction and pain management standard practice for new and existing doctors</a:t>
            </a:r>
          </a:p>
        </p:txBody>
      </p:sp>
    </p:spTree>
    <p:extLst>
      <p:ext uri="{BB962C8B-B14F-4D97-AF65-F5344CB8AC3E}">
        <p14:creationId xmlns:p14="http://schemas.microsoft.com/office/powerpoint/2010/main" val="119379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 is starting to have an effect</a:t>
            </a:r>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pic>
        <p:nvPicPr>
          <p:cNvPr id="2050" name="Picture 2" descr="Chart 11 Narcotic Analgesic Dispensed Volumes in Morphine Milligram Equivalents"/>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20800" y="1342697"/>
            <a:ext cx="9448800" cy="5430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97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And is showing up “downstream”</a:t>
            </a:r>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graphicFrame>
        <p:nvGraphicFramePr>
          <p:cNvPr id="10" name="Chart 9"/>
          <p:cNvGraphicFramePr/>
          <p:nvPr/>
        </p:nvGraphicFramePr>
        <p:xfrm>
          <a:off x="546265" y="1446591"/>
          <a:ext cx="11295965" cy="45381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726116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Medication-Assisted Treatment</a:t>
            </a:r>
            <a:endParaRPr lang="en-US" dirty="0"/>
          </a:p>
        </p:txBody>
      </p:sp>
      <p:sp>
        <p:nvSpPr>
          <p:cNvPr id="3" name="Content Placeholder 2"/>
          <p:cNvSpPr>
            <a:spLocks noGrp="1"/>
          </p:cNvSpPr>
          <p:nvPr>
            <p:ph idx="1"/>
          </p:nvPr>
        </p:nvSpPr>
        <p:spPr>
          <a:xfrm>
            <a:off x="546265" y="1320744"/>
            <a:ext cx="7175335" cy="4830673"/>
          </a:xfrm>
        </p:spPr>
        <p:txBody>
          <a:bodyPr/>
          <a:lstStyle/>
          <a:p>
            <a:r>
              <a:rPr lang="en-US" dirty="0"/>
              <a:t>Medication-Assisted Treatment (MAT) supports recovery from a substance use disorder</a:t>
            </a:r>
          </a:p>
          <a:p>
            <a:pPr lvl="1"/>
            <a:r>
              <a:rPr lang="en-US" dirty="0"/>
              <a:t>Medications, such as methadone, buprenorphine, </a:t>
            </a:r>
            <a:r>
              <a:rPr lang="en-US" dirty="0" err="1"/>
              <a:t>Suboxone</a:t>
            </a:r>
            <a:r>
              <a:rPr lang="en-US" dirty="0"/>
              <a:t>, </a:t>
            </a:r>
            <a:r>
              <a:rPr lang="en-US" dirty="0" err="1"/>
              <a:t>Probuphine</a:t>
            </a:r>
            <a:r>
              <a:rPr lang="en-US" dirty="0"/>
              <a:t>, </a:t>
            </a:r>
            <a:r>
              <a:rPr lang="en-US" dirty="0" err="1"/>
              <a:t>Sublocade</a:t>
            </a:r>
            <a:r>
              <a:rPr lang="en-US" dirty="0"/>
              <a:t> and Naltrexone/</a:t>
            </a:r>
            <a:r>
              <a:rPr lang="en-US" dirty="0" err="1"/>
              <a:t>Vivitrol</a:t>
            </a:r>
            <a:r>
              <a:rPr lang="en-US" dirty="0"/>
              <a:t> can reduce suffering from withdrawal and cravings for opioids</a:t>
            </a:r>
          </a:p>
          <a:p>
            <a:pPr lvl="1"/>
            <a:r>
              <a:rPr lang="en-US" dirty="0"/>
              <a:t>Some medications can be delivered in doctor’s offices</a:t>
            </a:r>
          </a:p>
          <a:p>
            <a:r>
              <a:rPr lang="en-US" dirty="0"/>
              <a:t>Learn more at drugfree.org/heroin</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77560">
            <a:off x="8022222" y="1734752"/>
            <a:ext cx="3149601" cy="3860800"/>
          </a:xfrm>
          <a:prstGeom prst="rect">
            <a:avLst/>
          </a:prstGeom>
          <a:noFill/>
          <a:ln w="9525">
            <a:solidFill>
              <a:schemeClr val="tx2">
                <a:lumMod val="20000"/>
                <a:lumOff val="8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437699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MAT increases by 80% in four years, while opioids drop</a:t>
            </a:r>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pic>
        <p:nvPicPr>
          <p:cNvPr id="3074" name="Picture 2" descr="Chart 12 Narcotic Analgesic Dispensed MMEs Bn"/>
          <p:cNvPicPr>
            <a:picLocks noChangeAspect="1" noChangeArrowheads="1"/>
          </p:cNvPicPr>
          <p:nvPr/>
        </p:nvPicPr>
        <p:blipFill rotWithShape="1">
          <a:blip r:embed="rId3">
            <a:extLst>
              <a:ext uri="{28A0092B-C50C-407E-A947-70E740481C1C}">
                <a14:useLocalDpi xmlns:a14="http://schemas.microsoft.com/office/drawing/2010/main" val="0"/>
              </a:ext>
            </a:extLst>
          </a:blip>
          <a:srcRect l="41229" t="5597" r="1" b="21647"/>
          <a:stretch/>
        </p:blipFill>
        <p:spPr bwMode="auto">
          <a:xfrm>
            <a:off x="1948721" y="1308873"/>
            <a:ext cx="8124669" cy="503115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996013" y="6340027"/>
            <a:ext cx="6299200" cy="379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772483"/>
                </a:solidFill>
                <a:effectLst/>
                <a:uLnTx/>
                <a:uFillTx/>
                <a:latin typeface="Notosans"/>
                <a:ea typeface="+mn-ea"/>
                <a:cs typeface="+mn-cs"/>
              </a:rPr>
              <a:t>IQVIA, Medicine Use and Spending in the U.S., 2019</a:t>
            </a:r>
            <a:endParaRPr kumimoji="0" lang="en-US" sz="1867"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066600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Prescription Drug Monitoring Programs (PDMPs)</a:t>
            </a:r>
            <a:endParaRPr lang="en-US" dirty="0"/>
          </a:p>
        </p:txBody>
      </p:sp>
      <p:sp>
        <p:nvSpPr>
          <p:cNvPr id="3" name="Content Placeholder 2"/>
          <p:cNvSpPr>
            <a:spLocks noGrp="1"/>
          </p:cNvSpPr>
          <p:nvPr>
            <p:ph idx="1"/>
          </p:nvPr>
        </p:nvSpPr>
        <p:spPr>
          <a:xfrm>
            <a:off x="546265" y="1320744"/>
            <a:ext cx="5869525" cy="4830673"/>
          </a:xfrm>
        </p:spPr>
        <p:txBody>
          <a:bodyPr/>
          <a:lstStyle/>
          <a:p>
            <a:r>
              <a:rPr lang="en-US" dirty="0"/>
              <a:t>PDMPs can identify people who may be seeking opioid drugs inappropriately, or medical professionals who overprescribe</a:t>
            </a:r>
          </a:p>
          <a:p>
            <a:r>
              <a:rPr lang="en-US" dirty="0"/>
              <a:t>Currently, 49 states, the District of Columbia and one U.S. territory (Guam) have legislation authorizing the creation and operation of PDMPs</a:t>
            </a:r>
          </a:p>
          <a:p>
            <a:pPr lvl="1"/>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sp>
        <p:nvSpPr>
          <p:cNvPr id="5" name="Rectangle 4"/>
          <p:cNvSpPr/>
          <p:nvPr/>
        </p:nvSpPr>
        <p:spPr>
          <a:xfrm>
            <a:off x="6604001" y="1518557"/>
            <a:ext cx="4737100" cy="3332843"/>
          </a:xfrm>
          <a:prstGeom prst="rect">
            <a:avLst/>
          </a:prstGeom>
          <a:solidFill>
            <a:schemeClr val="bg2"/>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base" latinLnBrk="0" hangingPunct="1">
              <a:lnSpc>
                <a:spcPct val="100000"/>
              </a:lnSpc>
              <a:spcBef>
                <a:spcPct val="20000"/>
              </a:spcBef>
              <a:spcAft>
                <a:spcPct val="0"/>
              </a:spcAft>
              <a:buClr>
                <a:srgbClr val="00A8CF"/>
              </a:buClr>
              <a:buSzTx/>
              <a:buFontTx/>
              <a:buNone/>
              <a:tabLst/>
              <a:defRPr/>
            </a:pPr>
            <a:r>
              <a:rPr kumimoji="0" lang="en-US" sz="3200" b="0" i="1" u="none" strike="noStrike" kern="1200" cap="none" spc="0" normalizeH="0" baseline="0" noProof="0" dirty="0">
                <a:ln>
                  <a:noFill/>
                </a:ln>
                <a:solidFill>
                  <a:srgbClr val="772483"/>
                </a:solidFill>
                <a:effectLst/>
                <a:uLnTx/>
                <a:uFillTx/>
                <a:latin typeface="Arial" pitchFamily="34" charset="0"/>
                <a:ea typeface="+mn-ea"/>
                <a:cs typeface="Arial" pitchFamily="34" charset="0"/>
              </a:rPr>
              <a:t>More work to be done …</a:t>
            </a:r>
          </a:p>
          <a:p>
            <a:pPr marL="380990" marR="0" lvl="0" indent="-380990" algn="l" defTabSz="914400" rtl="0" eaLnBrk="1" fontAlgn="base" latinLnBrk="0" hangingPunct="1">
              <a:lnSpc>
                <a:spcPct val="100000"/>
              </a:lnSpc>
              <a:spcBef>
                <a:spcPct val="20000"/>
              </a:spcBef>
              <a:spcAft>
                <a:spcPct val="0"/>
              </a:spcAft>
              <a:buClr>
                <a:srgbClr val="00A8CF"/>
              </a:buClr>
              <a:buSzPct val="80000"/>
              <a:buFont typeface="Arial" pitchFamily="34" charset="0"/>
              <a:buChar char="•"/>
              <a:tabLst/>
              <a:defRPr/>
            </a:pPr>
            <a:r>
              <a:rPr kumimoji="0" lang="en-US" sz="2667" b="0" i="0" u="none" strike="noStrike" kern="1200" cap="none" spc="0" normalizeH="0" baseline="0" noProof="0" dirty="0">
                <a:ln>
                  <a:noFill/>
                </a:ln>
                <a:solidFill>
                  <a:srgbClr val="772483"/>
                </a:solidFill>
                <a:effectLst/>
                <a:uLnTx/>
                <a:uFillTx/>
                <a:latin typeface="Arial" pitchFamily="34" charset="0"/>
                <a:ea typeface="+mn-ea"/>
                <a:cs typeface="Arial" pitchFamily="34" charset="0"/>
              </a:rPr>
              <a:t>Support efforts to share information between states</a:t>
            </a:r>
          </a:p>
          <a:p>
            <a:pPr marL="380990" marR="0" lvl="0" indent="-380990" algn="l" defTabSz="914400" rtl="0" eaLnBrk="1" fontAlgn="base" latinLnBrk="0" hangingPunct="1">
              <a:lnSpc>
                <a:spcPct val="100000"/>
              </a:lnSpc>
              <a:spcBef>
                <a:spcPct val="20000"/>
              </a:spcBef>
              <a:spcAft>
                <a:spcPct val="0"/>
              </a:spcAft>
              <a:buClr>
                <a:srgbClr val="00A8CF"/>
              </a:buClr>
              <a:buSzPct val="80000"/>
              <a:buFont typeface="Arial" pitchFamily="34" charset="0"/>
              <a:buChar char="•"/>
              <a:tabLst/>
              <a:defRPr/>
            </a:pPr>
            <a:r>
              <a:rPr kumimoji="0" lang="en-US" sz="2667" b="0" i="0" u="none" strike="noStrike" kern="1200" cap="none" spc="0" normalizeH="0" baseline="0" noProof="0" dirty="0">
                <a:ln>
                  <a:noFill/>
                </a:ln>
                <a:solidFill>
                  <a:srgbClr val="772483"/>
                </a:solidFill>
                <a:effectLst/>
                <a:uLnTx/>
                <a:uFillTx/>
                <a:latin typeface="Arial" pitchFamily="34" charset="0"/>
                <a:ea typeface="+mn-ea"/>
                <a:cs typeface="Arial" pitchFamily="34" charset="0"/>
              </a:rPr>
              <a:t>Encourage prescribers to use existing programs</a:t>
            </a:r>
          </a:p>
          <a:p>
            <a:pPr marL="380990" marR="0" lvl="0" indent="-380990" algn="l" defTabSz="914400" rtl="0" eaLnBrk="1" fontAlgn="base" latinLnBrk="0" hangingPunct="1">
              <a:lnSpc>
                <a:spcPct val="100000"/>
              </a:lnSpc>
              <a:spcBef>
                <a:spcPct val="20000"/>
              </a:spcBef>
              <a:spcAft>
                <a:spcPct val="0"/>
              </a:spcAft>
              <a:buClr>
                <a:srgbClr val="00A8CF"/>
              </a:buClr>
              <a:buSzPct val="80000"/>
              <a:buFont typeface="Arial" pitchFamily="34" charset="0"/>
              <a:buChar char="•"/>
              <a:tabLst/>
              <a:defRPr/>
            </a:pPr>
            <a:r>
              <a:rPr kumimoji="0" lang="en-US" sz="2667" b="0" i="0" u="none" strike="noStrike" kern="1200" cap="none" spc="0" normalizeH="0" baseline="0" noProof="0" dirty="0">
                <a:ln>
                  <a:noFill/>
                </a:ln>
                <a:solidFill>
                  <a:srgbClr val="772483"/>
                </a:solidFill>
                <a:effectLst/>
                <a:uLnTx/>
                <a:uFillTx/>
                <a:latin typeface="Arial" pitchFamily="34" charset="0"/>
                <a:ea typeface="+mn-ea"/>
                <a:cs typeface="Arial" pitchFamily="34" charset="0"/>
              </a:rPr>
              <a:t>Fully fund existing programs</a:t>
            </a:r>
          </a:p>
        </p:txBody>
      </p:sp>
    </p:spTree>
    <p:extLst>
      <p:ext uri="{BB962C8B-B14F-4D97-AF65-F5344CB8AC3E}">
        <p14:creationId xmlns:p14="http://schemas.microsoft.com/office/powerpoint/2010/main" val="275742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summerlinhospital.com/sites/summerlinhospital.com/files/8647975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2645" y="1231186"/>
            <a:ext cx="5431955" cy="37218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t>Good Samaritan Laws</a:t>
            </a:r>
            <a:endParaRPr lang="en-US" dirty="0"/>
          </a:p>
        </p:txBody>
      </p:sp>
      <p:sp>
        <p:nvSpPr>
          <p:cNvPr id="3" name="Content Placeholder 2"/>
          <p:cNvSpPr>
            <a:spLocks noGrp="1"/>
          </p:cNvSpPr>
          <p:nvPr>
            <p:ph idx="1"/>
          </p:nvPr>
        </p:nvSpPr>
        <p:spPr>
          <a:xfrm>
            <a:off x="546265" y="1320744"/>
            <a:ext cx="5426380" cy="4600371"/>
          </a:xfrm>
        </p:spPr>
        <p:txBody>
          <a:bodyPr>
            <a:normAutofit fontScale="92500" lnSpcReduction="10000"/>
          </a:bodyPr>
          <a:lstStyle/>
          <a:p>
            <a:r>
              <a:rPr lang="en-US" dirty="0"/>
              <a:t>Previously, companions of a person suffering a drug overdose would “dump” </a:t>
            </a:r>
            <a:br>
              <a:rPr lang="en-US" dirty="0"/>
            </a:br>
            <a:r>
              <a:rPr lang="en-US" dirty="0"/>
              <a:t>their “friend” at an </a:t>
            </a:r>
            <a:br>
              <a:rPr lang="en-US" dirty="0"/>
            </a:br>
            <a:r>
              <a:rPr lang="en-US" dirty="0"/>
              <a:t>emergency room</a:t>
            </a:r>
          </a:p>
          <a:p>
            <a:r>
              <a:rPr lang="en-US" dirty="0"/>
              <a:t>Good Samaritan laws </a:t>
            </a:r>
            <a:br>
              <a:rPr lang="en-US" dirty="0"/>
            </a:br>
            <a:r>
              <a:rPr lang="en-US" dirty="0"/>
              <a:t>provide legal immunity to an individual if they act to save the life of another person</a:t>
            </a:r>
          </a:p>
          <a:p>
            <a:r>
              <a:rPr lang="en-US" dirty="0"/>
              <a:t>Important for both people using opioids and family/friends to know about these laws</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sp>
        <p:nvSpPr>
          <p:cNvPr id="6" name="Rectangle 5"/>
          <p:cNvSpPr/>
          <p:nvPr/>
        </p:nvSpPr>
        <p:spPr>
          <a:xfrm>
            <a:off x="892747" y="6108768"/>
            <a:ext cx="853440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4"/>
              </a:rPr>
              <a:t>https://www.samhsa.gov/capt/sites/default/files/</a:t>
            </a:r>
            <a:endParaRPr kumimoji="0" lang="en-US" sz="1600" b="0" i="0" u="sng"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resources/good-samaritan-law-tool.pdf</a:t>
            </a:r>
          </a:p>
        </p:txBody>
      </p:sp>
    </p:spTree>
    <p:extLst>
      <p:ext uri="{BB962C8B-B14F-4D97-AF65-F5344CB8AC3E}">
        <p14:creationId xmlns:p14="http://schemas.microsoft.com/office/powerpoint/2010/main" val="36163182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harmreduction.org/wp-content/uploads/2011/10/1naloxone-k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600" y="1325592"/>
            <a:ext cx="7416805" cy="4343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Naloxone</a:t>
            </a:r>
          </a:p>
        </p:txBody>
      </p:sp>
      <p:sp>
        <p:nvSpPr>
          <p:cNvPr id="3" name="Content Placeholder 2"/>
          <p:cNvSpPr>
            <a:spLocks noGrp="1"/>
          </p:cNvSpPr>
          <p:nvPr>
            <p:ph idx="1"/>
          </p:nvPr>
        </p:nvSpPr>
        <p:spPr>
          <a:xfrm>
            <a:off x="546265" y="1320744"/>
            <a:ext cx="5824555" cy="4677803"/>
          </a:xfrm>
          <a:solidFill>
            <a:schemeClr val="bg1"/>
          </a:solidFill>
        </p:spPr>
        <p:txBody>
          <a:bodyPr>
            <a:normAutofit/>
          </a:bodyPr>
          <a:lstStyle/>
          <a:p>
            <a:r>
              <a:rPr lang="en-US" dirty="0"/>
              <a:t>Naloxone, also known by </a:t>
            </a:r>
            <a:br>
              <a:rPr lang="en-US" dirty="0"/>
            </a:br>
            <a:r>
              <a:rPr lang="en-US" dirty="0"/>
              <a:t>the brand name </a:t>
            </a:r>
            <a:r>
              <a:rPr lang="en-US" dirty="0" err="1"/>
              <a:t>Narcan</a:t>
            </a:r>
            <a:r>
              <a:rPr lang="en-US" dirty="0"/>
              <a:t>, </a:t>
            </a:r>
            <a:br>
              <a:rPr lang="en-US" dirty="0"/>
            </a:br>
            <a:r>
              <a:rPr lang="en-US" dirty="0"/>
              <a:t>can save the life of a person experiencing an overdose</a:t>
            </a:r>
          </a:p>
          <a:p>
            <a:r>
              <a:rPr lang="en-US" dirty="0"/>
              <a:t>Naloxone counteracts opioids and can restore breathing and heart rate</a:t>
            </a:r>
          </a:p>
          <a:p>
            <a:r>
              <a:rPr lang="en-US" dirty="0"/>
              <a:t>49 states plus Washington D.C. permit Naloxone to be purchased without an individual prescription</a:t>
            </a:r>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sp>
        <p:nvSpPr>
          <p:cNvPr id="6" name="Rectangle 5"/>
          <p:cNvSpPr/>
          <p:nvPr/>
        </p:nvSpPr>
        <p:spPr>
          <a:xfrm>
            <a:off x="6370820" y="3252866"/>
            <a:ext cx="5719585" cy="2745681"/>
          </a:xfrm>
          <a:prstGeom prst="rect">
            <a:avLst/>
          </a:prstGeom>
          <a:solidFill>
            <a:schemeClr val="bg2"/>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base" latinLnBrk="0" hangingPunct="1">
              <a:lnSpc>
                <a:spcPct val="100000"/>
              </a:lnSpc>
              <a:spcBef>
                <a:spcPct val="20000"/>
              </a:spcBef>
              <a:spcAft>
                <a:spcPct val="0"/>
              </a:spcAft>
              <a:buClr>
                <a:srgbClr val="00A8CF"/>
              </a:buClr>
              <a:buSzTx/>
              <a:buFontTx/>
              <a:buNone/>
              <a:tabLst/>
              <a:defRPr/>
            </a:pPr>
            <a:r>
              <a:rPr kumimoji="0" lang="en-US" sz="3200" b="0" i="1" u="none" strike="noStrike" kern="1200" cap="none" spc="0" normalizeH="0" baseline="0" noProof="0" dirty="0">
                <a:ln>
                  <a:noFill/>
                </a:ln>
                <a:solidFill>
                  <a:srgbClr val="4D4D4F"/>
                </a:solidFill>
                <a:effectLst/>
                <a:uLnTx/>
                <a:uFillTx/>
                <a:latin typeface="Arial" pitchFamily="34" charset="0"/>
                <a:ea typeface="+mn-ea"/>
                <a:cs typeface="Arial" pitchFamily="34" charset="0"/>
              </a:rPr>
              <a:t>What you can do …</a:t>
            </a:r>
          </a:p>
          <a:p>
            <a:pPr marL="380990" marR="0" lvl="0" indent="-380990" algn="l" defTabSz="914400" rtl="0" eaLnBrk="1" fontAlgn="base" latinLnBrk="0" hangingPunct="1">
              <a:lnSpc>
                <a:spcPct val="100000"/>
              </a:lnSpc>
              <a:spcBef>
                <a:spcPct val="20000"/>
              </a:spcBef>
              <a:spcAft>
                <a:spcPct val="0"/>
              </a:spcAft>
              <a:buClr>
                <a:srgbClr val="00A8CF"/>
              </a:buClr>
              <a:buSzPct val="80000"/>
              <a:buFont typeface="Arial" pitchFamily="34" charset="0"/>
              <a:buChar char="•"/>
              <a:tabLst/>
              <a:defRPr/>
            </a:pPr>
            <a:r>
              <a:rPr kumimoji="0" lang="en-US" sz="2667" b="0" i="0" u="none" strike="noStrike" kern="1200" cap="none" spc="0" normalizeH="0" baseline="0" noProof="0" dirty="0">
                <a:ln>
                  <a:noFill/>
                </a:ln>
                <a:solidFill>
                  <a:srgbClr val="4D4D4F"/>
                </a:solidFill>
                <a:effectLst/>
                <a:uLnTx/>
                <a:uFillTx/>
                <a:latin typeface="Arial" pitchFamily="34" charset="0"/>
                <a:ea typeface="+mn-ea"/>
                <a:cs typeface="Arial" pitchFamily="34" charset="0"/>
              </a:rPr>
              <a:t>If you are the loved one of a person who uses opioids, get a kit and get trained to use it</a:t>
            </a:r>
          </a:p>
          <a:p>
            <a:pPr marL="380990" marR="0" lvl="0" indent="-380990" algn="l" defTabSz="914400" rtl="0" eaLnBrk="1" fontAlgn="base" latinLnBrk="0" hangingPunct="1">
              <a:lnSpc>
                <a:spcPct val="100000"/>
              </a:lnSpc>
              <a:spcBef>
                <a:spcPct val="20000"/>
              </a:spcBef>
              <a:spcAft>
                <a:spcPct val="0"/>
              </a:spcAft>
              <a:buClr>
                <a:srgbClr val="00A8CF"/>
              </a:buClr>
              <a:buSzPct val="80000"/>
              <a:buFont typeface="Arial" pitchFamily="34" charset="0"/>
              <a:buChar char="•"/>
              <a:tabLst/>
              <a:defRPr/>
            </a:pPr>
            <a:r>
              <a:rPr kumimoji="0" lang="en-US" sz="2667" b="0" i="0" u="none" strike="noStrike" kern="1200" cap="none" spc="0" normalizeH="0" baseline="0" noProof="0" dirty="0">
                <a:ln>
                  <a:noFill/>
                </a:ln>
                <a:solidFill>
                  <a:srgbClr val="4D4D4F"/>
                </a:solidFill>
                <a:effectLst/>
                <a:uLnTx/>
                <a:uFillTx/>
                <a:latin typeface="Arial" pitchFamily="34" charset="0"/>
                <a:ea typeface="+mn-ea"/>
                <a:cs typeface="Arial" pitchFamily="34" charset="0"/>
              </a:rPr>
              <a:t>Advocate for affordable availability</a:t>
            </a:r>
          </a:p>
        </p:txBody>
      </p:sp>
      <p:sp>
        <p:nvSpPr>
          <p:cNvPr id="9" name="TextBox 8"/>
          <p:cNvSpPr txBox="1"/>
          <p:nvPr/>
        </p:nvSpPr>
        <p:spPr>
          <a:xfrm>
            <a:off x="1918741" y="6370820"/>
            <a:ext cx="18517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http://pdaps.org/</a:t>
            </a:r>
          </a:p>
        </p:txBody>
      </p:sp>
    </p:spTree>
    <p:extLst>
      <p:ext uri="{BB962C8B-B14F-4D97-AF65-F5344CB8AC3E}">
        <p14:creationId xmlns:p14="http://schemas.microsoft.com/office/powerpoint/2010/main" val="180636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Title 4"/>
          <p:cNvSpPr>
            <a:spLocks noGrp="1"/>
          </p:cNvSpPr>
          <p:nvPr>
            <p:ph type="ctrTitle"/>
          </p:nvPr>
        </p:nvSpPr>
        <p:spPr/>
        <p:txBody>
          <a:bodyPr/>
          <a:lstStyle/>
          <a:p>
            <a:r>
              <a:rPr lang="en-US"/>
              <a:t>In your community … </a:t>
            </a:r>
            <a:endParaRPr lang="en-US" dirty="0"/>
          </a:p>
        </p:txBody>
      </p:sp>
      <p:sp>
        <p:nvSpPr>
          <p:cNvPr id="8" name="Subtitle 7"/>
          <p:cNvSpPr>
            <a:spLocks noGrp="1"/>
          </p:cNvSpPr>
          <p:nvPr>
            <p:ph type="subTitle" idx="1"/>
          </p:nvPr>
        </p:nvSpPr>
        <p:spPr/>
        <p:txBody>
          <a:bodyPr/>
          <a:lstStyle/>
          <a:p>
            <a:r>
              <a:rPr lang="en-US" dirty="0"/>
              <a:t>What’s happening in Nevada?</a:t>
            </a:r>
          </a:p>
        </p:txBody>
      </p:sp>
    </p:spTree>
    <p:extLst>
      <p:ext uri="{BB962C8B-B14F-4D97-AF65-F5344CB8AC3E}">
        <p14:creationId xmlns:p14="http://schemas.microsoft.com/office/powerpoint/2010/main" val="12019450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19761-DB3C-4FA4-ABB4-45BEE90A6BE0}"/>
              </a:ext>
            </a:extLst>
          </p:cNvPr>
          <p:cNvSpPr>
            <a:spLocks noGrp="1"/>
          </p:cNvSpPr>
          <p:nvPr>
            <p:ph type="title"/>
          </p:nvPr>
        </p:nvSpPr>
        <p:spPr/>
        <p:txBody>
          <a:bodyPr/>
          <a:lstStyle/>
          <a:p>
            <a:r>
              <a:rPr lang="en-US" dirty="0"/>
              <a:t>Nevada Opioid Overdose Surveillance Dashboard</a:t>
            </a:r>
            <a:br>
              <a:rPr lang="en-US" dirty="0"/>
            </a:br>
            <a:r>
              <a:rPr lang="en-US" dirty="0">
                <a:hlinkClick r:id="rId2"/>
              </a:rPr>
              <a:t>opioid.snhd.org</a:t>
            </a:r>
            <a:r>
              <a:rPr lang="en-US" dirty="0"/>
              <a:t> </a:t>
            </a:r>
          </a:p>
        </p:txBody>
      </p:sp>
      <p:sp>
        <p:nvSpPr>
          <p:cNvPr id="4" name="Slide Number Placeholder 3">
            <a:extLst>
              <a:ext uri="{FF2B5EF4-FFF2-40B4-BE49-F238E27FC236}">
                <a16:creationId xmlns:a16="http://schemas.microsoft.com/office/drawing/2014/main" id="{666CCA70-CDB9-4FAE-A62B-EDAD475869B1}"/>
              </a:ext>
            </a:extLst>
          </p:cNvPr>
          <p:cNvSpPr>
            <a:spLocks noGrp="1"/>
          </p:cNvSpPr>
          <p:nvPr>
            <p:ph type="sldNum" sz="quarter" idx="12"/>
          </p:nvPr>
        </p:nvSpPr>
        <p:spPr/>
        <p:txBody>
          <a:bodyPr/>
          <a:lstStyle/>
          <a:p>
            <a:fld id="{4BCD7EC4-FBAE-BE45-AB6C-9493448CF961}" type="slidenum">
              <a:rPr lang="en-US" smtClean="0"/>
              <a:pPr/>
              <a:t>29</a:t>
            </a:fld>
            <a:endParaRPr lang="en-US" dirty="0"/>
          </a:p>
        </p:txBody>
      </p:sp>
      <p:pic>
        <p:nvPicPr>
          <p:cNvPr id="6" name="Picture 5">
            <a:extLst>
              <a:ext uri="{FF2B5EF4-FFF2-40B4-BE49-F238E27FC236}">
                <a16:creationId xmlns:a16="http://schemas.microsoft.com/office/drawing/2014/main" id="{E555D68B-BEC9-461E-A977-497EE5568842}"/>
              </a:ext>
            </a:extLst>
          </p:cNvPr>
          <p:cNvPicPr>
            <a:picLocks noChangeAspect="1"/>
          </p:cNvPicPr>
          <p:nvPr/>
        </p:nvPicPr>
        <p:blipFill>
          <a:blip r:embed="rId3"/>
          <a:stretch>
            <a:fillRect/>
          </a:stretch>
        </p:blipFill>
        <p:spPr>
          <a:xfrm>
            <a:off x="18854" y="1312456"/>
            <a:ext cx="12173146" cy="5545544"/>
          </a:xfrm>
          <a:prstGeom prst="rect">
            <a:avLst/>
          </a:prstGeom>
        </p:spPr>
      </p:pic>
      <p:sp>
        <p:nvSpPr>
          <p:cNvPr id="7" name="Rectangle 6">
            <a:extLst>
              <a:ext uri="{FF2B5EF4-FFF2-40B4-BE49-F238E27FC236}">
                <a16:creationId xmlns:a16="http://schemas.microsoft.com/office/drawing/2014/main" id="{A36462E5-830F-40BE-BB69-52D890E92662}"/>
              </a:ext>
            </a:extLst>
          </p:cNvPr>
          <p:cNvSpPr/>
          <p:nvPr/>
        </p:nvSpPr>
        <p:spPr>
          <a:xfrm>
            <a:off x="141402" y="3346515"/>
            <a:ext cx="2149311" cy="291809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4504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Title 4"/>
          <p:cNvSpPr>
            <a:spLocks noGrp="1"/>
          </p:cNvSpPr>
          <p:nvPr>
            <p:ph type="ctrTitle"/>
          </p:nvPr>
        </p:nvSpPr>
        <p:spPr/>
        <p:txBody>
          <a:bodyPr>
            <a:normAutofit fontScale="90000"/>
          </a:bodyPr>
          <a:lstStyle/>
          <a:p>
            <a:r>
              <a:rPr lang="en-US"/>
              <a:t>What are heroin and other opioids &amp; </a:t>
            </a:r>
            <a:br>
              <a:rPr lang="en-US"/>
            </a:br>
            <a:r>
              <a:rPr lang="en-US"/>
              <a:t>How did we get here?</a:t>
            </a:r>
            <a:br>
              <a:rPr lang="en-US"/>
            </a:br>
            <a:endParaRPr lang="en-US" dirty="0"/>
          </a:p>
        </p:txBody>
      </p:sp>
    </p:spTree>
    <p:extLst>
      <p:ext uri="{BB962C8B-B14F-4D97-AF65-F5344CB8AC3E}">
        <p14:creationId xmlns:p14="http://schemas.microsoft.com/office/powerpoint/2010/main" val="38947238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19761-DB3C-4FA4-ABB4-45BEE90A6BE0}"/>
              </a:ext>
            </a:extLst>
          </p:cNvPr>
          <p:cNvSpPr>
            <a:spLocks noGrp="1"/>
          </p:cNvSpPr>
          <p:nvPr>
            <p:ph type="title"/>
          </p:nvPr>
        </p:nvSpPr>
        <p:spPr/>
        <p:txBody>
          <a:bodyPr/>
          <a:lstStyle/>
          <a:p>
            <a:r>
              <a:rPr lang="en-US" dirty="0"/>
              <a:t>Nevada Opioid Overdose Surveillance Dashboard</a:t>
            </a:r>
            <a:br>
              <a:rPr lang="en-US" dirty="0"/>
            </a:br>
            <a:r>
              <a:rPr lang="en-US" dirty="0">
                <a:hlinkClick r:id="rId2"/>
              </a:rPr>
              <a:t>opioid.snhd.org</a:t>
            </a:r>
            <a:r>
              <a:rPr lang="en-US" dirty="0"/>
              <a:t> </a:t>
            </a:r>
          </a:p>
        </p:txBody>
      </p:sp>
      <p:sp>
        <p:nvSpPr>
          <p:cNvPr id="4" name="Slide Number Placeholder 3">
            <a:extLst>
              <a:ext uri="{FF2B5EF4-FFF2-40B4-BE49-F238E27FC236}">
                <a16:creationId xmlns:a16="http://schemas.microsoft.com/office/drawing/2014/main" id="{666CCA70-CDB9-4FAE-A62B-EDAD475869B1}"/>
              </a:ext>
            </a:extLst>
          </p:cNvPr>
          <p:cNvSpPr>
            <a:spLocks noGrp="1"/>
          </p:cNvSpPr>
          <p:nvPr>
            <p:ph type="sldNum" sz="quarter" idx="12"/>
          </p:nvPr>
        </p:nvSpPr>
        <p:spPr/>
        <p:txBody>
          <a:bodyPr/>
          <a:lstStyle/>
          <a:p>
            <a:fld id="{4BCD7EC4-FBAE-BE45-AB6C-9493448CF961}" type="slidenum">
              <a:rPr lang="en-US" smtClean="0"/>
              <a:pPr/>
              <a:t>30</a:t>
            </a:fld>
            <a:endParaRPr lang="en-US" dirty="0"/>
          </a:p>
        </p:txBody>
      </p:sp>
      <p:pic>
        <p:nvPicPr>
          <p:cNvPr id="3" name="Picture 2">
            <a:extLst>
              <a:ext uri="{FF2B5EF4-FFF2-40B4-BE49-F238E27FC236}">
                <a16:creationId xmlns:a16="http://schemas.microsoft.com/office/drawing/2014/main" id="{202513E1-E8B6-4298-805C-9621A432A170}"/>
              </a:ext>
            </a:extLst>
          </p:cNvPr>
          <p:cNvPicPr>
            <a:picLocks noChangeAspect="1"/>
          </p:cNvPicPr>
          <p:nvPr/>
        </p:nvPicPr>
        <p:blipFill>
          <a:blip r:embed="rId3"/>
          <a:stretch>
            <a:fillRect/>
          </a:stretch>
        </p:blipFill>
        <p:spPr>
          <a:xfrm>
            <a:off x="637111" y="1091903"/>
            <a:ext cx="10909861" cy="5766096"/>
          </a:xfrm>
          <a:prstGeom prst="rect">
            <a:avLst/>
          </a:prstGeom>
        </p:spPr>
      </p:pic>
    </p:spTree>
    <p:extLst>
      <p:ext uri="{BB962C8B-B14F-4D97-AF65-F5344CB8AC3E}">
        <p14:creationId xmlns:p14="http://schemas.microsoft.com/office/powerpoint/2010/main" val="23546987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Nevada State Opioid Response</a:t>
            </a:r>
            <a:br>
              <a:rPr lang="en-US" dirty="0"/>
            </a:br>
            <a:r>
              <a:rPr lang="en-US" dirty="0">
                <a:hlinkClick r:id="rId2"/>
              </a:rPr>
              <a:t>nvopioidresponse.org</a:t>
            </a:r>
            <a:r>
              <a:rPr lang="en-US" dirty="0"/>
              <a:t> </a:t>
            </a:r>
          </a:p>
        </p:txBody>
      </p:sp>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CD7EC4-FBAE-BE45-AB6C-9493448CF961}"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11697B05-4519-4933-A256-96F12623EE5C}"/>
              </a:ext>
            </a:extLst>
          </p:cNvPr>
          <p:cNvPicPr>
            <a:picLocks noChangeAspect="1"/>
          </p:cNvPicPr>
          <p:nvPr/>
        </p:nvPicPr>
        <p:blipFill rotWithShape="1">
          <a:blip r:embed="rId3"/>
          <a:srcRect r="1340"/>
          <a:stretch/>
        </p:blipFill>
        <p:spPr>
          <a:xfrm>
            <a:off x="1136899" y="1291471"/>
            <a:ext cx="9910286" cy="5650261"/>
          </a:xfrm>
          <a:prstGeom prst="rect">
            <a:avLst/>
          </a:prstGeom>
        </p:spPr>
      </p:pic>
    </p:spTree>
    <p:extLst>
      <p:ext uri="{BB962C8B-B14F-4D97-AF65-F5344CB8AC3E}">
        <p14:creationId xmlns:p14="http://schemas.microsoft.com/office/powerpoint/2010/main" val="28035989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E3836-D2D2-420A-9577-DBD7672579C4}"/>
              </a:ext>
            </a:extLst>
          </p:cNvPr>
          <p:cNvSpPr>
            <a:spLocks noGrp="1"/>
          </p:cNvSpPr>
          <p:nvPr>
            <p:ph type="title"/>
          </p:nvPr>
        </p:nvSpPr>
        <p:spPr/>
        <p:txBody>
          <a:bodyPr/>
          <a:lstStyle/>
          <a:p>
            <a:r>
              <a:rPr lang="en-US" dirty="0"/>
              <a:t>Nevada State Opioid Response</a:t>
            </a:r>
            <a:br>
              <a:rPr lang="en-US" dirty="0"/>
            </a:br>
            <a:r>
              <a:rPr lang="en-US" dirty="0">
                <a:hlinkClick r:id="rId2"/>
              </a:rPr>
              <a:t>nvopioidresponse.org</a:t>
            </a:r>
            <a:r>
              <a:rPr lang="en-US" dirty="0"/>
              <a:t> </a:t>
            </a:r>
          </a:p>
        </p:txBody>
      </p:sp>
      <p:pic>
        <p:nvPicPr>
          <p:cNvPr id="5" name="Content Placeholder 4">
            <a:extLst>
              <a:ext uri="{FF2B5EF4-FFF2-40B4-BE49-F238E27FC236}">
                <a16:creationId xmlns:a16="http://schemas.microsoft.com/office/drawing/2014/main" id="{497F7B08-95B0-46A3-83F4-D052B8DCC7A2}"/>
              </a:ext>
            </a:extLst>
          </p:cNvPr>
          <p:cNvPicPr>
            <a:picLocks noGrp="1" noChangeAspect="1"/>
          </p:cNvPicPr>
          <p:nvPr>
            <p:ph idx="1"/>
          </p:nvPr>
        </p:nvPicPr>
        <p:blipFill>
          <a:blip r:embed="rId3"/>
          <a:stretch>
            <a:fillRect/>
          </a:stretch>
        </p:blipFill>
        <p:spPr>
          <a:xfrm>
            <a:off x="2692823" y="1277366"/>
            <a:ext cx="6498311" cy="5580633"/>
          </a:xfrm>
          <a:prstGeom prst="rect">
            <a:avLst/>
          </a:prstGeom>
        </p:spPr>
      </p:pic>
      <p:sp>
        <p:nvSpPr>
          <p:cNvPr id="4" name="Slide Number Placeholder 3">
            <a:extLst>
              <a:ext uri="{FF2B5EF4-FFF2-40B4-BE49-F238E27FC236}">
                <a16:creationId xmlns:a16="http://schemas.microsoft.com/office/drawing/2014/main" id="{4D9C38EC-7A7F-4F64-8111-44A5AE4F9790}"/>
              </a:ext>
            </a:extLst>
          </p:cNvPr>
          <p:cNvSpPr>
            <a:spLocks noGrp="1"/>
          </p:cNvSpPr>
          <p:nvPr>
            <p:ph type="sldNum" sz="quarter" idx="12"/>
          </p:nvPr>
        </p:nvSpPr>
        <p:spPr/>
        <p:txBody>
          <a:bodyPr/>
          <a:lstStyle/>
          <a:p>
            <a:fld id="{4BCD7EC4-FBAE-BE45-AB6C-9493448CF961}" type="slidenum">
              <a:rPr lang="en-US" smtClean="0"/>
              <a:pPr/>
              <a:t>32</a:t>
            </a:fld>
            <a:endParaRPr lang="en-US" dirty="0"/>
          </a:p>
        </p:txBody>
      </p:sp>
    </p:spTree>
    <p:extLst>
      <p:ext uri="{BB962C8B-B14F-4D97-AF65-F5344CB8AC3E}">
        <p14:creationId xmlns:p14="http://schemas.microsoft.com/office/powerpoint/2010/main" val="8637800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C25C7EC-BEAD-472C-B30F-7B90F9E0A968}"/>
              </a:ext>
            </a:extLst>
          </p:cNvPr>
          <p:cNvSpPr>
            <a:spLocks noGrp="1"/>
          </p:cNvSpPr>
          <p:nvPr>
            <p:ph type="title"/>
          </p:nvPr>
        </p:nvSpPr>
        <p:spPr/>
        <p:txBody>
          <a:bodyPr/>
          <a:lstStyle/>
          <a:p>
            <a:r>
              <a:rPr lang="en-US" dirty="0"/>
              <a:t>PACT Coalition</a:t>
            </a:r>
            <a:br>
              <a:rPr lang="en-US" dirty="0"/>
            </a:br>
            <a:r>
              <a:rPr lang="en-US" dirty="0">
                <a:hlinkClick r:id="rId2"/>
              </a:rPr>
              <a:t>drugfreelasvegas.org</a:t>
            </a:r>
            <a:r>
              <a:rPr lang="en-US" dirty="0"/>
              <a:t> </a:t>
            </a:r>
          </a:p>
        </p:txBody>
      </p:sp>
      <p:sp>
        <p:nvSpPr>
          <p:cNvPr id="4" name="Slide Number Placeholder 3">
            <a:extLst>
              <a:ext uri="{FF2B5EF4-FFF2-40B4-BE49-F238E27FC236}">
                <a16:creationId xmlns:a16="http://schemas.microsoft.com/office/drawing/2014/main" id="{C6DAA5C0-3399-48E1-8704-601772D64F02}"/>
              </a:ext>
            </a:extLst>
          </p:cNvPr>
          <p:cNvSpPr>
            <a:spLocks noGrp="1"/>
          </p:cNvSpPr>
          <p:nvPr>
            <p:ph type="sldNum" sz="quarter" idx="12"/>
          </p:nvPr>
        </p:nvSpPr>
        <p:spPr/>
        <p:txBody>
          <a:bodyPr/>
          <a:lstStyle/>
          <a:p>
            <a:fld id="{4BCD7EC4-FBAE-BE45-AB6C-9493448CF961}" type="slidenum">
              <a:rPr lang="en-US" smtClean="0"/>
              <a:pPr/>
              <a:t>33</a:t>
            </a:fld>
            <a:endParaRPr lang="en-US" dirty="0"/>
          </a:p>
        </p:txBody>
      </p:sp>
      <p:pic>
        <p:nvPicPr>
          <p:cNvPr id="2" name="Picture 1">
            <a:extLst>
              <a:ext uri="{FF2B5EF4-FFF2-40B4-BE49-F238E27FC236}">
                <a16:creationId xmlns:a16="http://schemas.microsoft.com/office/drawing/2014/main" id="{0F282DBC-716E-4B58-AA21-94F835EB2CA0}"/>
              </a:ext>
            </a:extLst>
          </p:cNvPr>
          <p:cNvPicPr>
            <a:picLocks noChangeAspect="1"/>
          </p:cNvPicPr>
          <p:nvPr/>
        </p:nvPicPr>
        <p:blipFill>
          <a:blip r:embed="rId3"/>
          <a:stretch>
            <a:fillRect/>
          </a:stretch>
        </p:blipFill>
        <p:spPr>
          <a:xfrm>
            <a:off x="1220771" y="1211775"/>
            <a:ext cx="9902858" cy="5570357"/>
          </a:xfrm>
          <a:prstGeom prst="rect">
            <a:avLst/>
          </a:prstGeom>
        </p:spPr>
      </p:pic>
    </p:spTree>
    <p:extLst>
      <p:ext uri="{BB962C8B-B14F-4D97-AF65-F5344CB8AC3E}">
        <p14:creationId xmlns:p14="http://schemas.microsoft.com/office/powerpoint/2010/main" val="7173366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wakeup-vegas.com</a:t>
            </a:r>
          </a:p>
        </p:txBody>
      </p:sp>
      <p:pic>
        <p:nvPicPr>
          <p:cNvPr id="5" name="Content Placeholder 4"/>
          <p:cNvPicPr>
            <a:picLocks noGrp="1" noChangeAspect="1"/>
          </p:cNvPicPr>
          <p:nvPr>
            <p:ph idx="1"/>
          </p:nvPr>
        </p:nvPicPr>
        <p:blipFill rotWithShape="1">
          <a:blip r:embed="rId2"/>
          <a:srcRect t="62157" b="15490"/>
          <a:stretch/>
        </p:blipFill>
        <p:spPr>
          <a:xfrm>
            <a:off x="1200264" y="4248727"/>
            <a:ext cx="9783535" cy="1052946"/>
          </a:xfrm>
          <a:prstGeom prst="rect">
            <a:avLst/>
          </a:prstGeom>
        </p:spPr>
      </p:pic>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CD7EC4-FBAE-BE45-AB6C-9493448CF961}"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pic>
        <p:nvPicPr>
          <p:cNvPr id="1026" name="Picture 2" descr="Vegas skyline">
            <a:extLst>
              <a:ext uri="{FF2B5EF4-FFF2-40B4-BE49-F238E27FC236}">
                <a16:creationId xmlns:a16="http://schemas.microsoft.com/office/drawing/2014/main" id="{8DDD4243-98E3-43F2-86B0-8BF20C41EA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417" y="1462922"/>
            <a:ext cx="11303228" cy="26928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68A2EE3-9985-4497-99FE-EE0F32693E6D}"/>
              </a:ext>
            </a:extLst>
          </p:cNvPr>
          <p:cNvPicPr>
            <a:picLocks noChangeAspect="1"/>
          </p:cNvPicPr>
          <p:nvPr/>
        </p:nvPicPr>
        <p:blipFill>
          <a:blip r:embed="rId4"/>
          <a:stretch>
            <a:fillRect/>
          </a:stretch>
        </p:blipFill>
        <p:spPr>
          <a:xfrm>
            <a:off x="5224809" y="5301673"/>
            <a:ext cx="1596033" cy="788042"/>
          </a:xfrm>
          <a:prstGeom prst="rect">
            <a:avLst/>
          </a:prstGeom>
        </p:spPr>
      </p:pic>
    </p:spTree>
    <p:extLst>
      <p:ext uri="{BB962C8B-B14F-4D97-AF65-F5344CB8AC3E}">
        <p14:creationId xmlns:p14="http://schemas.microsoft.com/office/powerpoint/2010/main" val="7312406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00ACC8"/>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dirty="0">
              <a:ln>
                <a:noFill/>
              </a:ln>
              <a:solidFill>
                <a:srgbClr val="00ACC8"/>
              </a:solidFill>
              <a:effectLst/>
              <a:uLnTx/>
              <a:uFillTx/>
              <a:latin typeface="Arial" panose="020B0604020202020204"/>
              <a:ea typeface="+mn-ea"/>
              <a:cs typeface="+mn-cs"/>
            </a:endParaRPr>
          </a:p>
        </p:txBody>
      </p:sp>
      <p:sp>
        <p:nvSpPr>
          <p:cNvPr id="5" name="Title 4"/>
          <p:cNvSpPr>
            <a:spLocks noGrp="1"/>
          </p:cNvSpPr>
          <p:nvPr>
            <p:ph type="ctrTitle"/>
          </p:nvPr>
        </p:nvSpPr>
        <p:spPr/>
        <p:txBody>
          <a:bodyPr/>
          <a:lstStyle/>
          <a:p>
            <a:r>
              <a:rPr lang="en-US" dirty="0"/>
              <a:t>What you can do</a:t>
            </a:r>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507191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watoday.com.au/content/dam/images/3/0/t/1/m/image.related.articleLeadwide.620x349.30syq.png/138969056628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359284"/>
            <a:ext cx="1041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t>Protect your family – Take early use seriously</a:t>
            </a:r>
            <a:endParaRPr lang="en-US" dirty="0"/>
          </a:p>
        </p:txBody>
      </p:sp>
      <p:sp>
        <p:nvSpPr>
          <p:cNvPr id="3" name="Content Placeholder 2"/>
          <p:cNvSpPr>
            <a:spLocks noGrp="1"/>
          </p:cNvSpPr>
          <p:nvPr>
            <p:ph idx="1"/>
          </p:nvPr>
        </p:nvSpPr>
        <p:spPr>
          <a:xfrm>
            <a:off x="546265" y="1320745"/>
            <a:ext cx="8789121" cy="4610540"/>
          </a:xfrm>
          <a:ln>
            <a:solidFill>
              <a:schemeClr val="bg1"/>
            </a:solidFill>
          </a:ln>
        </p:spPr>
        <p:style>
          <a:lnRef idx="2">
            <a:schemeClr val="accent1"/>
          </a:lnRef>
          <a:fillRef idx="1">
            <a:schemeClr val="lt1"/>
          </a:fillRef>
          <a:effectRef idx="0">
            <a:schemeClr val="accent1"/>
          </a:effectRef>
          <a:fontRef idx="minor">
            <a:schemeClr val="dk1"/>
          </a:fontRef>
        </p:style>
        <p:txBody>
          <a:bodyPr/>
          <a:lstStyle/>
          <a:p>
            <a:r>
              <a:rPr lang="en-US" dirty="0"/>
              <a:t>A person who starts drinking or using other substances before the age of 15 is five times as likely to develop a substance use disorder as person who starts at 21</a:t>
            </a:r>
            <a:br>
              <a:rPr lang="en-US" dirty="0"/>
            </a:br>
            <a:endParaRPr lang="en-US" dirty="0"/>
          </a:p>
          <a:p>
            <a:r>
              <a:rPr lang="en-US" dirty="0"/>
              <a:t>The likelihood of lifetime substance use and dependence drops 4-5% for each year that initiation of substance use is delayed (SAMHSA, 2015)</a:t>
            </a:r>
            <a:br>
              <a:rPr lang="en-US" dirty="0"/>
            </a:br>
            <a:endParaRPr lang="en-US" dirty="0"/>
          </a:p>
          <a:p>
            <a:r>
              <a:rPr lang="en-US" dirty="0"/>
              <a:t>Self-medication can start with alcohol and other substances and lead to opioids</a:t>
            </a:r>
          </a:p>
          <a:p>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6331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i.huffpost.com/gen/1706920/images/o-DAD-TALKING-TO-KID-facebook.jpg"/>
          <p:cNvPicPr>
            <a:picLocks noChangeAspect="1" noChangeArrowheads="1"/>
          </p:cNvPicPr>
          <p:nvPr/>
        </p:nvPicPr>
        <p:blipFill rotWithShape="1">
          <a:blip r:embed="rId3">
            <a:extLst>
              <a:ext uri="{28A0092B-C50C-407E-A947-70E740481C1C}">
                <a14:useLocalDpi xmlns:a14="http://schemas.microsoft.com/office/drawing/2010/main" val="0"/>
              </a:ext>
            </a:extLst>
          </a:blip>
          <a:srcRect l="5932"/>
          <a:stretch/>
        </p:blipFill>
        <p:spPr bwMode="auto">
          <a:xfrm>
            <a:off x="812800" y="1524002"/>
            <a:ext cx="11277601" cy="45735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t>Protect your family – Talk</a:t>
            </a:r>
            <a:endParaRPr lang="en-US" dirty="0"/>
          </a:p>
        </p:txBody>
      </p:sp>
      <p:sp>
        <p:nvSpPr>
          <p:cNvPr id="3" name="Content Placeholder 2"/>
          <p:cNvSpPr>
            <a:spLocks noGrp="1"/>
          </p:cNvSpPr>
          <p:nvPr>
            <p:ph idx="1"/>
          </p:nvPr>
        </p:nvSpPr>
        <p:spPr>
          <a:xfrm>
            <a:off x="5209952" y="1524003"/>
            <a:ext cx="6880449" cy="4573588"/>
          </a:xfrm>
          <a:solidFill>
            <a:schemeClr val="bg1"/>
          </a:solidFill>
          <a:ln>
            <a:solidFill>
              <a:schemeClr val="bg1"/>
            </a:solidFill>
          </a:ln>
        </p:spPr>
        <p:txBody>
          <a:bodyPr>
            <a:normAutofit lnSpcReduction="10000"/>
          </a:bodyPr>
          <a:lstStyle/>
          <a:p>
            <a:r>
              <a:rPr lang="en-US" dirty="0"/>
              <a:t>Kids who learn about the risks of</a:t>
            </a:r>
            <a:br>
              <a:rPr lang="en-US" dirty="0"/>
            </a:br>
            <a:r>
              <a:rPr lang="en-US" dirty="0"/>
              <a:t>substances at home are significantly less likely to use as those who don’t</a:t>
            </a:r>
          </a:p>
          <a:p>
            <a:r>
              <a:rPr lang="en-US" dirty="0"/>
              <a:t>Offer advice and guidance</a:t>
            </a:r>
          </a:p>
          <a:p>
            <a:r>
              <a:rPr lang="en-US" dirty="0"/>
              <a:t>Show concern rather than anger</a:t>
            </a:r>
          </a:p>
          <a:p>
            <a:r>
              <a:rPr lang="en-US" dirty="0"/>
              <a:t>Ask open-ended questions</a:t>
            </a:r>
          </a:p>
          <a:p>
            <a:r>
              <a:rPr lang="en-US" dirty="0"/>
              <a:t>Work to understand your teen’s point </a:t>
            </a:r>
            <a:br>
              <a:rPr lang="en-US" dirty="0"/>
            </a:br>
            <a:r>
              <a:rPr lang="en-US" dirty="0"/>
              <a:t>of view</a:t>
            </a:r>
          </a:p>
          <a:p>
            <a:r>
              <a:rPr lang="en-US" dirty="0"/>
              <a:t>Learn more on </a:t>
            </a:r>
            <a:r>
              <a:rPr lang="en-US" dirty="0">
                <a:hlinkClick r:id="rId4"/>
              </a:rPr>
              <a:t>drugfree.org</a:t>
            </a:r>
            <a:endParaRPr lang="en-US" dirty="0"/>
          </a:p>
          <a:p>
            <a:r>
              <a:rPr lang="en-US" dirty="0"/>
              <a:t>Keep talking, no matter what</a:t>
            </a:r>
          </a:p>
          <a:p>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1657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Protect your family – Ask about alternatives</a:t>
            </a:r>
            <a:endParaRPr lang="en-US" dirty="0"/>
          </a:p>
        </p:txBody>
      </p:sp>
      <p:sp>
        <p:nvSpPr>
          <p:cNvPr id="3" name="Content Placeholder 2"/>
          <p:cNvSpPr>
            <a:spLocks noGrp="1"/>
          </p:cNvSpPr>
          <p:nvPr>
            <p:ph idx="1"/>
          </p:nvPr>
        </p:nvSpPr>
        <p:spPr>
          <a:xfrm>
            <a:off x="546264" y="1320744"/>
            <a:ext cx="7378535" cy="4830673"/>
          </a:xfrm>
        </p:spPr>
        <p:txBody>
          <a:bodyPr>
            <a:normAutofit lnSpcReduction="10000"/>
          </a:bodyPr>
          <a:lstStyle/>
          <a:p>
            <a:r>
              <a:rPr lang="en-US" dirty="0"/>
              <a:t>Ask your physician if an opioid is absolutely necessary</a:t>
            </a:r>
          </a:p>
          <a:p>
            <a:r>
              <a:rPr lang="en-US" dirty="0"/>
              <a:t>Understand that taking an opioid prescription increases risk for later addiction</a:t>
            </a:r>
          </a:p>
          <a:p>
            <a:r>
              <a:rPr lang="en-US" dirty="0"/>
              <a:t>Research alternative pain treatments</a:t>
            </a:r>
          </a:p>
          <a:p>
            <a:r>
              <a:rPr lang="en-US" dirty="0"/>
              <a:t>Discuss why you are looking into alternatives with your child</a:t>
            </a:r>
          </a:p>
          <a:p>
            <a:r>
              <a:rPr lang="en-US" dirty="0"/>
              <a:t>Acknowledge that some pain is okay. It tells us we need to care for ourselves.</a:t>
            </a:r>
          </a:p>
          <a:p>
            <a:r>
              <a:rPr lang="en-US" dirty="0">
                <a:hlinkClick r:id="rId3"/>
              </a:rPr>
              <a:t>www.cdc.gov/drugoverdose/pdf/nonopioid_treatments-a.pdf</a:t>
            </a:r>
            <a:r>
              <a:rPr lang="en-US" dirty="0"/>
              <a:t> </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pic>
        <p:nvPicPr>
          <p:cNvPr id="2051" name="Picture 3" descr="Doctor talking to teen girl and 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1447801"/>
            <a:ext cx="3810000" cy="2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437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Protect your family – Monitor</a:t>
            </a:r>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pic>
        <p:nvPicPr>
          <p:cNvPr id="2050" name="Picture 2" descr="https://intermountainhealthcare.org/~/media/Images/Modules/Blog/Posts/2015/09/football-players-tackle.jpg?h=367&amp;mw=612&amp;w=6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699" y="1283758"/>
            <a:ext cx="6842301" cy="490464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46265" y="1320745"/>
            <a:ext cx="6535019" cy="4676018"/>
          </a:xfrm>
          <a:solidFill>
            <a:schemeClr val="bg1"/>
          </a:solidFill>
          <a:ln>
            <a:solidFill>
              <a:schemeClr val="bg1"/>
            </a:solidFill>
          </a:ln>
        </p:spPr>
        <p:txBody>
          <a:bodyPr>
            <a:normAutofit fontScale="92500" lnSpcReduction="20000"/>
          </a:bodyPr>
          <a:lstStyle/>
          <a:p>
            <a:r>
              <a:rPr lang="en-US" dirty="0"/>
              <a:t>Prescription medication misuse can start with sports injuries or dental work </a:t>
            </a:r>
          </a:p>
          <a:p>
            <a:pPr lvl="1"/>
            <a:r>
              <a:rPr lang="en-US" dirty="0"/>
              <a:t>In 2016, approximately 423,000 adolescents aged 12 to 17 misused prescription pain relievers for the first time </a:t>
            </a:r>
          </a:p>
          <a:p>
            <a:r>
              <a:rPr lang="en-US" dirty="0"/>
              <a:t>If your teen has been prescribed a medicine, be sure you control the medicine and monitor dosages</a:t>
            </a:r>
          </a:p>
          <a:p>
            <a:r>
              <a:rPr lang="en-US" dirty="0"/>
              <a:t>Ask if something other than opioids can be prescribed</a:t>
            </a:r>
          </a:p>
          <a:p>
            <a:r>
              <a:rPr lang="en-US" dirty="0"/>
              <a:t>Take note of how many pills are in each of your prescription bottles or pill packets</a:t>
            </a:r>
          </a:p>
          <a:p>
            <a:r>
              <a:rPr lang="en-US" dirty="0"/>
              <a:t>Keep track of your refills</a:t>
            </a:r>
          </a:p>
        </p:txBody>
      </p:sp>
    </p:spTree>
    <p:extLst>
      <p:ext uri="{BB962C8B-B14F-4D97-AF65-F5344CB8AC3E}">
        <p14:creationId xmlns:p14="http://schemas.microsoft.com/office/powerpoint/2010/main" val="380988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325438"/>
            <a:ext cx="10668000" cy="1143001"/>
          </a:xfrm>
        </p:spPr>
        <p:txBody>
          <a:bodyPr/>
          <a:lstStyle/>
          <a:p>
            <a:r>
              <a:rPr lang="en-US" dirty="0"/>
              <a:t>What are opioids?</a:t>
            </a:r>
          </a:p>
        </p:txBody>
      </p:sp>
      <p:sp>
        <p:nvSpPr>
          <p:cNvPr id="3" name="Content Placeholder 2"/>
          <p:cNvSpPr>
            <a:spLocks noGrp="1"/>
          </p:cNvSpPr>
          <p:nvPr>
            <p:ph idx="4294967295"/>
          </p:nvPr>
        </p:nvSpPr>
        <p:spPr>
          <a:xfrm>
            <a:off x="1347791" y="1061199"/>
            <a:ext cx="9520238" cy="793750"/>
          </a:xfrm>
          <a:solidFill>
            <a:srgbClr val="772583"/>
          </a:solidFill>
        </p:spPr>
        <p:txBody>
          <a:bodyPr anchor="ctr">
            <a:noAutofit/>
          </a:bodyPr>
          <a:lstStyle/>
          <a:p>
            <a:pPr marL="0" indent="0">
              <a:buNone/>
            </a:pPr>
            <a:r>
              <a:rPr lang="en-US" sz="2400" dirty="0">
                <a:solidFill>
                  <a:schemeClr val="bg2"/>
                </a:solidFill>
              </a:rPr>
              <a:t>Opioids* are made from the opium poppy plant or artificially  </a:t>
            </a:r>
            <a:br>
              <a:rPr lang="en-US" sz="2400" dirty="0">
                <a:solidFill>
                  <a:schemeClr val="bg2"/>
                </a:solidFill>
              </a:rPr>
            </a:br>
            <a:r>
              <a:rPr lang="en-US" sz="2400" dirty="0">
                <a:solidFill>
                  <a:schemeClr val="bg2"/>
                </a:solidFill>
              </a:rPr>
              <a:t>produced to have similar effects. Opioids are depressants.</a:t>
            </a:r>
          </a:p>
        </p:txBody>
      </p:sp>
      <p:pic>
        <p:nvPicPr>
          <p:cNvPr id="10242" name="Picture 2" descr="http://stopheroin.webs.com/heroin_gallery_2.jpg"/>
          <p:cNvPicPr>
            <a:picLocks noChangeAspect="1" noChangeArrowheads="1"/>
          </p:cNvPicPr>
          <p:nvPr/>
        </p:nvPicPr>
        <p:blipFill rotWithShape="1">
          <a:blip r:embed="rId3">
            <a:extLst>
              <a:ext uri="{28A0092B-C50C-407E-A947-70E740481C1C}">
                <a14:useLocalDpi xmlns:a14="http://schemas.microsoft.com/office/drawing/2010/main" val="0"/>
              </a:ext>
            </a:extLst>
          </a:blip>
          <a:srcRect t="-1" b="448"/>
          <a:stretch/>
        </p:blipFill>
        <p:spPr bwMode="auto">
          <a:xfrm>
            <a:off x="1346077" y="1870498"/>
            <a:ext cx="2946524" cy="18155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346077" y="3686086"/>
            <a:ext cx="9521952" cy="400110"/>
          </a:xfrm>
          <a:prstGeom prst="rect">
            <a:avLst/>
          </a:prstGeom>
          <a:solidFill>
            <a:srgbClr val="86339A"/>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E7E6E6"/>
                </a:solidFill>
                <a:effectLst/>
                <a:uLnTx/>
                <a:uFillTx/>
                <a:latin typeface="Arial" panose="020B0604020202020204"/>
                <a:ea typeface="+mn-ea"/>
                <a:cs typeface="+mn-cs"/>
              </a:rPr>
              <a:t>* Opioids refer to synthetic and organic drugs. Opiates are organic only.</a:t>
            </a:r>
          </a:p>
        </p:txBody>
      </p:sp>
      <p:pic>
        <p:nvPicPr>
          <p:cNvPr id="1026" name="Picture 2" descr="https://encrypted-tbn1.gstatic.com/images?q=tbn:ANd9GcSgVhZophvgZ12ejgX0wxRzeDKuiv0o-k1DndHkDPAgesCSo1z9"/>
          <p:cNvPicPr>
            <a:picLocks noChangeAspect="1" noChangeArrowheads="1"/>
          </p:cNvPicPr>
          <p:nvPr/>
        </p:nvPicPr>
        <p:blipFill rotWithShape="1">
          <a:blip r:embed="rId4">
            <a:extLst>
              <a:ext uri="{28A0092B-C50C-407E-A947-70E740481C1C}">
                <a14:useLocalDpi xmlns:a14="http://schemas.microsoft.com/office/drawing/2010/main" val="0"/>
              </a:ext>
            </a:extLst>
          </a:blip>
          <a:srcRect l="3189"/>
          <a:stretch/>
        </p:blipFill>
        <p:spPr bwMode="auto">
          <a:xfrm>
            <a:off x="4630517" y="1870498"/>
            <a:ext cx="2925887" cy="181558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ctvnews.ca/polopoly_fs/1.2539723.1440945187!/httpImage/image.jpg_gen/derivatives/landscape_960/imag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214" b="2830"/>
          <a:stretch/>
        </p:blipFill>
        <p:spPr bwMode="auto">
          <a:xfrm>
            <a:off x="7894321" y="1870498"/>
            <a:ext cx="2953604" cy="1815588"/>
          </a:xfrm>
          <a:prstGeom prst="rect">
            <a:avLst/>
          </a:prstGeom>
          <a:noFill/>
          <a:extLst>
            <a:ext uri="{909E8E84-426E-40DD-AFC4-6F175D3DCCD1}">
              <a14:hiddenFill xmlns:a14="http://schemas.microsoft.com/office/drawing/2010/main">
                <a:solidFill>
                  <a:srgbClr val="FFFFFF"/>
                </a:solidFill>
              </a14:hiddenFill>
            </a:ext>
          </a:extLst>
        </p:spPr>
      </p:pic>
      <p:grpSp>
        <p:nvGrpSpPr>
          <p:cNvPr id="2060" name="Group 2059"/>
          <p:cNvGrpSpPr/>
          <p:nvPr/>
        </p:nvGrpSpPr>
        <p:grpSpPr>
          <a:xfrm>
            <a:off x="1341781" y="4382106"/>
            <a:ext cx="9756088" cy="1530712"/>
            <a:chOff x="1006336" y="3286578"/>
            <a:chExt cx="7317066" cy="1148034"/>
          </a:xfrm>
        </p:grpSpPr>
        <p:grpSp>
          <p:nvGrpSpPr>
            <p:cNvPr id="2055" name="Group 2054"/>
            <p:cNvGrpSpPr/>
            <p:nvPr/>
          </p:nvGrpSpPr>
          <p:grpSpPr>
            <a:xfrm>
              <a:off x="2220731" y="3286578"/>
              <a:ext cx="914400" cy="1148034"/>
              <a:chOff x="2220731" y="3286578"/>
              <a:chExt cx="914400" cy="1148034"/>
            </a:xfrm>
          </p:grpSpPr>
          <p:pic>
            <p:nvPicPr>
              <p:cNvPr id="72" name="Picture 4" descr="http://www.newportacademy.com/wp-content/uploads/images/Articles/oxycontin0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505" t="1673" r="-2102" b="1673"/>
              <a:stretch/>
            </p:blipFill>
            <p:spPr bwMode="auto">
              <a:xfrm>
                <a:off x="2220731" y="3286578"/>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p:cNvSpPr txBox="1"/>
              <p:nvPr/>
            </p:nvSpPr>
            <p:spPr>
              <a:xfrm>
                <a:off x="2266641" y="4180696"/>
                <a:ext cx="822581"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276477"/>
                    </a:solidFill>
                    <a:effectLst/>
                    <a:uLnTx/>
                    <a:uFillTx/>
                    <a:latin typeface="Arial" panose="020B0604020202020204" pitchFamily="34" charset="0"/>
                    <a:ea typeface="+mn-ea"/>
                    <a:cs typeface="Arial" panose="020B0604020202020204" pitchFamily="34" charset="0"/>
                  </a:rPr>
                  <a:t>Oxycontin</a:t>
                </a:r>
                <a:endParaRPr kumimoji="0" lang="en-US" sz="1600" b="0" i="0" u="none" strike="noStrike" kern="1200" cap="none" spc="0" normalizeH="0" baseline="0" noProof="0" dirty="0">
                  <a:ln>
                    <a:noFill/>
                  </a:ln>
                  <a:solidFill>
                    <a:srgbClr val="276477"/>
                  </a:solidFill>
                  <a:effectLst/>
                  <a:uLnTx/>
                  <a:uFillTx/>
                  <a:latin typeface="Arial" panose="020B0604020202020204" pitchFamily="34" charset="0"/>
                  <a:ea typeface="+mn-ea"/>
                  <a:cs typeface="Arial" panose="020B0604020202020204" pitchFamily="34" charset="0"/>
                </a:endParaRPr>
              </a:p>
            </p:txBody>
          </p:sp>
        </p:grpSp>
        <p:grpSp>
          <p:nvGrpSpPr>
            <p:cNvPr id="2056" name="Group 2055"/>
            <p:cNvGrpSpPr/>
            <p:nvPr/>
          </p:nvGrpSpPr>
          <p:grpSpPr>
            <a:xfrm>
              <a:off x="3468569" y="3286578"/>
              <a:ext cx="914400" cy="1148034"/>
              <a:chOff x="3468569" y="3286578"/>
              <a:chExt cx="914400" cy="1148034"/>
            </a:xfrm>
          </p:grpSpPr>
          <p:pic>
            <p:nvPicPr>
              <p:cNvPr id="73" name="Picture 6" descr="http://www.cvs.com/webcontent/images/drug/DrugItem_637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635" r="18048"/>
              <a:stretch/>
            </p:blipFill>
            <p:spPr bwMode="auto">
              <a:xfrm>
                <a:off x="3468569" y="3286578"/>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p:cNvSpPr txBox="1"/>
              <p:nvPr/>
            </p:nvSpPr>
            <p:spPr>
              <a:xfrm>
                <a:off x="3468569" y="4180696"/>
                <a:ext cx="914400"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76477"/>
                    </a:solidFill>
                    <a:effectLst/>
                    <a:uLnTx/>
                    <a:uFillTx/>
                    <a:latin typeface="Arial" panose="020B0604020202020204" pitchFamily="34" charset="0"/>
                    <a:ea typeface="+mn-ea"/>
                    <a:cs typeface="Arial" panose="020B0604020202020204" pitchFamily="34" charset="0"/>
                  </a:rPr>
                  <a:t>Vicodin</a:t>
                </a:r>
              </a:p>
            </p:txBody>
          </p:sp>
        </p:grpSp>
        <p:grpSp>
          <p:nvGrpSpPr>
            <p:cNvPr id="2054" name="Group 2053"/>
            <p:cNvGrpSpPr/>
            <p:nvPr/>
          </p:nvGrpSpPr>
          <p:grpSpPr>
            <a:xfrm>
              <a:off x="1006336" y="3286579"/>
              <a:ext cx="914400" cy="1148033"/>
              <a:chOff x="1006336" y="3286579"/>
              <a:chExt cx="914400" cy="1148033"/>
            </a:xfrm>
          </p:grpSpPr>
          <p:pic>
            <p:nvPicPr>
              <p:cNvPr id="74" name="Picture 8" descr="http://cdn2.blisstree.com/wp-content/uploads/2013/03/codeine-cough-syrup1.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8780" t="1414" r="25571" b="30249"/>
              <a:stretch/>
            </p:blipFill>
            <p:spPr bwMode="auto">
              <a:xfrm>
                <a:off x="1006337" y="3286579"/>
                <a:ext cx="914399" cy="914400"/>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p:cNvSpPr txBox="1"/>
              <p:nvPr/>
            </p:nvSpPr>
            <p:spPr>
              <a:xfrm>
                <a:off x="1006336" y="4180696"/>
                <a:ext cx="914400"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76477"/>
                    </a:solidFill>
                    <a:effectLst/>
                    <a:uLnTx/>
                    <a:uFillTx/>
                    <a:latin typeface="Arial" panose="020B0604020202020204" pitchFamily="34" charset="0"/>
                    <a:ea typeface="+mn-ea"/>
                    <a:cs typeface="Arial" panose="020B0604020202020204" pitchFamily="34" charset="0"/>
                  </a:rPr>
                  <a:t>Codeine</a:t>
                </a:r>
              </a:p>
            </p:txBody>
          </p:sp>
        </p:grpSp>
        <p:grpSp>
          <p:nvGrpSpPr>
            <p:cNvPr id="2057" name="Group 2056"/>
            <p:cNvGrpSpPr/>
            <p:nvPr/>
          </p:nvGrpSpPr>
          <p:grpSpPr>
            <a:xfrm>
              <a:off x="4719890" y="3286578"/>
              <a:ext cx="914400" cy="1148034"/>
              <a:chOff x="4719890" y="3286578"/>
              <a:chExt cx="914400" cy="1148034"/>
            </a:xfrm>
          </p:grpSpPr>
          <p:pic>
            <p:nvPicPr>
              <p:cNvPr id="75" name="Picture 10" descr="http://www.thepoisonreview.com/wp-content/uploads/fentanyl-patch1.jp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l="12571" r="12428"/>
              <a:stretch/>
            </p:blipFill>
            <p:spPr bwMode="auto">
              <a:xfrm>
                <a:off x="4719890" y="3286578"/>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p:cNvSpPr txBox="1"/>
              <p:nvPr/>
            </p:nvSpPr>
            <p:spPr>
              <a:xfrm>
                <a:off x="4719890" y="4180696"/>
                <a:ext cx="914400"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76477"/>
                    </a:solidFill>
                    <a:effectLst/>
                    <a:uLnTx/>
                    <a:uFillTx/>
                    <a:latin typeface="Arial" panose="020B0604020202020204" pitchFamily="34" charset="0"/>
                    <a:ea typeface="+mn-ea"/>
                    <a:cs typeface="Arial" panose="020B0604020202020204" pitchFamily="34" charset="0"/>
                  </a:rPr>
                  <a:t>Fentanyl</a:t>
                </a:r>
              </a:p>
            </p:txBody>
          </p:sp>
        </p:grpSp>
        <p:grpSp>
          <p:nvGrpSpPr>
            <p:cNvPr id="2059" name="Group 2058"/>
            <p:cNvGrpSpPr/>
            <p:nvPr/>
          </p:nvGrpSpPr>
          <p:grpSpPr>
            <a:xfrm>
              <a:off x="7010400" y="3286578"/>
              <a:ext cx="1313002" cy="1148034"/>
              <a:chOff x="7010400" y="3286578"/>
              <a:chExt cx="1313002" cy="1148034"/>
            </a:xfrm>
          </p:grpSpPr>
          <p:pic>
            <p:nvPicPr>
              <p:cNvPr id="76" name="Picture 12" descr="http://drugaddictionhelponline.com/wp-content/uploads/2011/04/black-tar-rock.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9706" r="9706"/>
              <a:stretch/>
            </p:blipFill>
            <p:spPr bwMode="auto">
              <a:xfrm>
                <a:off x="7209701" y="3286578"/>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p:cNvSpPr txBox="1"/>
              <p:nvPr/>
            </p:nvSpPr>
            <p:spPr>
              <a:xfrm>
                <a:off x="7010400" y="4180696"/>
                <a:ext cx="1313002"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76477"/>
                    </a:solidFill>
                    <a:effectLst/>
                    <a:uLnTx/>
                    <a:uFillTx/>
                    <a:latin typeface="Arial" panose="020B0604020202020204" pitchFamily="34" charset="0"/>
                    <a:ea typeface="+mn-ea"/>
                    <a:cs typeface="Arial" panose="020B0604020202020204" pitchFamily="34" charset="0"/>
                  </a:rPr>
                  <a:t>Black Tar Heroin</a:t>
                </a:r>
              </a:p>
            </p:txBody>
          </p:sp>
        </p:grpSp>
        <p:grpSp>
          <p:nvGrpSpPr>
            <p:cNvPr id="2058" name="Group 2057"/>
            <p:cNvGrpSpPr/>
            <p:nvPr/>
          </p:nvGrpSpPr>
          <p:grpSpPr>
            <a:xfrm>
              <a:off x="5795643" y="3286578"/>
              <a:ext cx="1240155" cy="1148034"/>
              <a:chOff x="5795643" y="3286578"/>
              <a:chExt cx="1240155" cy="1148034"/>
            </a:xfrm>
          </p:grpSpPr>
          <p:pic>
            <p:nvPicPr>
              <p:cNvPr id="77" name="Picture 14" descr="http://www.stopheroin.net/photos/Pictures%20Of%20Drugs%20and%20Their%20Effects/ChinaWhite.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3874" r="13874"/>
              <a:stretch/>
            </p:blipFill>
            <p:spPr bwMode="auto">
              <a:xfrm>
                <a:off x="5958520" y="3286578"/>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p:cNvSpPr txBox="1"/>
              <p:nvPr/>
            </p:nvSpPr>
            <p:spPr>
              <a:xfrm>
                <a:off x="5795643" y="4180696"/>
                <a:ext cx="1240155"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76477"/>
                    </a:solidFill>
                    <a:effectLst/>
                    <a:uLnTx/>
                    <a:uFillTx/>
                    <a:latin typeface="Arial" panose="020B0604020202020204" pitchFamily="34" charset="0"/>
                    <a:ea typeface="+mn-ea"/>
                    <a:cs typeface="Arial" panose="020B0604020202020204" pitchFamily="34" charset="0"/>
                  </a:rPr>
                  <a:t>Powder Heroin</a:t>
                </a:r>
              </a:p>
            </p:txBody>
          </p:sp>
        </p:grpSp>
      </p:grpSp>
    </p:spTree>
    <p:extLst>
      <p:ext uri="{BB962C8B-B14F-4D97-AF65-F5344CB8AC3E}">
        <p14:creationId xmlns:p14="http://schemas.microsoft.com/office/powerpoint/2010/main" val="4059765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image.slidesharecdn.com/ryanbuzzini-120403181319-phpapp01/95/ryan-buzzini-14-728.jpg?cb=1333476997"/>
          <p:cNvPicPr>
            <a:picLocks noChangeAspect="1" noChangeArrowheads="1"/>
          </p:cNvPicPr>
          <p:nvPr/>
        </p:nvPicPr>
        <p:blipFill rotWithShape="1">
          <a:blip r:embed="rId3">
            <a:extLst>
              <a:ext uri="{28A0092B-C50C-407E-A947-70E740481C1C}">
                <a14:useLocalDpi xmlns:a14="http://schemas.microsoft.com/office/drawing/2010/main" val="0"/>
              </a:ext>
            </a:extLst>
          </a:blip>
          <a:srcRect l="8792" t="24956" r="47939" b="31350"/>
          <a:stretch/>
        </p:blipFill>
        <p:spPr bwMode="auto">
          <a:xfrm>
            <a:off x="7468198" y="1413479"/>
            <a:ext cx="3961527" cy="23203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t>Protect your family – Look for signs of use</a:t>
            </a:r>
            <a:endParaRPr lang="en-US" dirty="0"/>
          </a:p>
        </p:txBody>
      </p:sp>
      <p:sp>
        <p:nvSpPr>
          <p:cNvPr id="3" name="Content Placeholder 2"/>
          <p:cNvSpPr>
            <a:spLocks noGrp="1"/>
          </p:cNvSpPr>
          <p:nvPr>
            <p:ph idx="1"/>
          </p:nvPr>
        </p:nvSpPr>
        <p:spPr>
          <a:xfrm>
            <a:off x="546265" y="1320744"/>
            <a:ext cx="6921933" cy="4830673"/>
          </a:xfrm>
        </p:spPr>
        <p:txBody>
          <a:bodyPr/>
          <a:lstStyle/>
          <a:p>
            <a:r>
              <a:rPr lang="en-US" dirty="0"/>
              <a:t>Constriction of the pupils for a few hours or up to a day after use depending on which substance </a:t>
            </a:r>
            <a:br>
              <a:rPr lang="en-US" dirty="0"/>
            </a:br>
            <a:r>
              <a:rPr lang="en-US" dirty="0"/>
              <a:t>they are using</a:t>
            </a:r>
            <a:br>
              <a:rPr lang="en-US" dirty="0"/>
            </a:br>
            <a:endParaRPr lang="en-US" dirty="0"/>
          </a:p>
          <a:p>
            <a:r>
              <a:rPr lang="en-US" dirty="0"/>
              <a:t>Shallow breathing and signs of disorientation</a:t>
            </a:r>
            <a:br>
              <a:rPr lang="en-US" dirty="0"/>
            </a:br>
            <a:endParaRPr lang="en-US" dirty="0"/>
          </a:p>
          <a:p>
            <a:r>
              <a:rPr lang="en-US" dirty="0"/>
              <a:t>Drift into and out of consciousness, sometimes with excessive yawning, also referred to as “nodding off”</a:t>
            </a: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sp>
        <p:nvSpPr>
          <p:cNvPr id="4" name="Rectangle 3"/>
          <p:cNvSpPr/>
          <p:nvPr/>
        </p:nvSpPr>
        <p:spPr>
          <a:xfrm>
            <a:off x="7170058" y="3998233"/>
            <a:ext cx="544230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https://www.thefix.com/content/how-do-i-know-if-someone-addicted-heroin</a:t>
            </a:r>
          </a:p>
        </p:txBody>
      </p:sp>
    </p:spTree>
    <p:extLst>
      <p:ext uri="{BB962C8B-B14F-4D97-AF65-F5344CB8AC3E}">
        <p14:creationId xmlns:p14="http://schemas.microsoft.com/office/powerpoint/2010/main" val="300287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Protect your family – Look for signs of use</a:t>
            </a:r>
            <a:endParaRPr lang="en-US" dirty="0"/>
          </a:p>
        </p:txBody>
      </p:sp>
      <p:sp>
        <p:nvSpPr>
          <p:cNvPr id="3" name="Content Placeholder 2"/>
          <p:cNvSpPr>
            <a:spLocks noGrp="1"/>
          </p:cNvSpPr>
          <p:nvPr>
            <p:ph idx="1"/>
          </p:nvPr>
        </p:nvSpPr>
        <p:spPr/>
        <p:txBody>
          <a:bodyPr/>
          <a:lstStyle/>
          <a:p>
            <a:r>
              <a:rPr lang="en-US"/>
              <a:t>Emotional / physical signs of use</a:t>
            </a:r>
          </a:p>
          <a:p>
            <a:pPr lvl="1"/>
            <a:r>
              <a:rPr lang="en-US"/>
              <a:t>Behavioral changes</a:t>
            </a:r>
          </a:p>
          <a:p>
            <a:pPr lvl="1"/>
            <a:r>
              <a:rPr lang="en-US"/>
              <a:t>Track marks / long sleeves</a:t>
            </a:r>
          </a:p>
          <a:p>
            <a:r>
              <a:rPr lang="en-US"/>
              <a:t>Missing and/or burnt </a:t>
            </a:r>
            <a:br>
              <a:rPr lang="en-US"/>
            </a:br>
            <a:r>
              <a:rPr lang="en-US"/>
              <a:t>spoons or foil</a:t>
            </a:r>
          </a:p>
          <a:p>
            <a:r>
              <a:rPr lang="en-US"/>
              <a:t>Missing money or valuables</a:t>
            </a:r>
          </a:p>
          <a:p>
            <a:r>
              <a:rPr lang="en-US"/>
              <a:t>Trust your instincts &amp; learn </a:t>
            </a:r>
            <a:br>
              <a:rPr lang="en-US"/>
            </a:br>
            <a:r>
              <a:rPr lang="en-US"/>
              <a:t>more at drugfree.org/heroin</a:t>
            </a:r>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pic>
        <p:nvPicPr>
          <p:cNvPr id="22530" name="Picture 2" descr="http://crashtest.im/images/uploads/heroin(small).jpg"/>
          <p:cNvPicPr>
            <a:picLocks noChangeAspect="1" noChangeArrowheads="1"/>
          </p:cNvPicPr>
          <p:nvPr/>
        </p:nvPicPr>
        <p:blipFill rotWithShape="1">
          <a:blip r:embed="rId3">
            <a:extLst>
              <a:ext uri="{28A0092B-C50C-407E-A947-70E740481C1C}">
                <a14:useLocalDpi xmlns:a14="http://schemas.microsoft.com/office/drawing/2010/main" val="0"/>
              </a:ext>
            </a:extLst>
          </a:blip>
          <a:srcRect l="3774"/>
          <a:stretch/>
        </p:blipFill>
        <p:spPr bwMode="auto">
          <a:xfrm>
            <a:off x="6197600" y="2140976"/>
            <a:ext cx="5181600" cy="2699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1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00ACC8"/>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1800" b="0" i="0" u="none" strike="noStrike" kern="1200" cap="none" spc="0" normalizeH="0" baseline="0" noProof="0" dirty="0">
              <a:ln>
                <a:noFill/>
              </a:ln>
              <a:solidFill>
                <a:srgbClr val="00ACC8"/>
              </a:solidFill>
              <a:effectLst/>
              <a:uLnTx/>
              <a:uFillTx/>
              <a:latin typeface="Arial" panose="020B0604020202020204"/>
              <a:ea typeface="+mn-ea"/>
              <a:cs typeface="+mn-cs"/>
            </a:endParaRPr>
          </a:p>
        </p:txBody>
      </p:sp>
      <p:sp>
        <p:nvSpPr>
          <p:cNvPr id="2" name="Title 1"/>
          <p:cNvSpPr>
            <a:spLocks noGrp="1"/>
          </p:cNvSpPr>
          <p:nvPr>
            <p:ph type="ctrTitle"/>
          </p:nvPr>
        </p:nvSpPr>
        <p:spPr/>
        <p:txBody>
          <a:bodyPr/>
          <a:lstStyle/>
          <a:p>
            <a:r>
              <a:rPr lang="en-US" dirty="0"/>
              <a:t>Find answers</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41982950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Find answers at drugfree.org</a:t>
            </a:r>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pic>
        <p:nvPicPr>
          <p:cNvPr id="9" name="Picture 8"/>
          <p:cNvPicPr>
            <a:picLocks noChangeAspect="1"/>
          </p:cNvPicPr>
          <p:nvPr/>
        </p:nvPicPr>
        <p:blipFill>
          <a:blip r:embed="rId3"/>
          <a:stretch>
            <a:fillRect/>
          </a:stretch>
        </p:blipFill>
        <p:spPr>
          <a:xfrm>
            <a:off x="1305280" y="1211774"/>
            <a:ext cx="9603725" cy="5646226"/>
          </a:xfrm>
          <a:prstGeom prst="rect">
            <a:avLst/>
          </a:prstGeom>
        </p:spPr>
      </p:pic>
    </p:spTree>
    <p:extLst>
      <p:ext uri="{BB962C8B-B14F-4D97-AF65-F5344CB8AC3E}">
        <p14:creationId xmlns:p14="http://schemas.microsoft.com/office/powerpoint/2010/main" val="18620978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 more about heroin &amp; other opioids at drugfree.org/heroin</a:t>
            </a:r>
          </a:p>
        </p:txBody>
      </p:sp>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3F8F77-9ED7-4399-B4B4-3D8BB602E2E9}" type="slidenum">
              <a:rPr kumimoji="0" lang="en-US" sz="1800" b="0" i="0" u="none" strike="noStrike" kern="1200" cap="none" spc="0" normalizeH="0" baseline="0" noProof="0" smtClean="0">
                <a:ln>
                  <a:noFill/>
                </a:ln>
                <a:solidFill>
                  <a:srgbClr val="FFFFFF">
                    <a:lumMod val="50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18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endParaRPr>
          </a:p>
        </p:txBody>
      </p:sp>
      <p:pic>
        <p:nvPicPr>
          <p:cNvPr id="7" name="Picture 6"/>
          <p:cNvPicPr>
            <a:picLocks noChangeAspect="1"/>
          </p:cNvPicPr>
          <p:nvPr/>
        </p:nvPicPr>
        <p:blipFill rotWithShape="1">
          <a:blip r:embed="rId3"/>
          <a:srcRect l="29958" t="7365" r="25775" b="8502"/>
          <a:stretch/>
        </p:blipFill>
        <p:spPr>
          <a:xfrm>
            <a:off x="6650182" y="1690688"/>
            <a:ext cx="4703618" cy="4366948"/>
          </a:xfrm>
          <a:prstGeom prst="rect">
            <a:avLst/>
          </a:prstGeom>
        </p:spPr>
      </p:pic>
      <p:pic>
        <p:nvPicPr>
          <p:cNvPr id="8" name="Picture 7"/>
          <p:cNvPicPr>
            <a:picLocks noChangeAspect="1"/>
          </p:cNvPicPr>
          <p:nvPr/>
        </p:nvPicPr>
        <p:blipFill>
          <a:blip r:embed="rId4"/>
          <a:stretch>
            <a:fillRect/>
          </a:stretch>
        </p:blipFill>
        <p:spPr>
          <a:xfrm>
            <a:off x="723539" y="1862816"/>
            <a:ext cx="5697142" cy="4116870"/>
          </a:xfrm>
          <a:prstGeom prst="rect">
            <a:avLst/>
          </a:prstGeom>
        </p:spPr>
      </p:pic>
    </p:spTree>
    <p:extLst>
      <p:ext uri="{BB962C8B-B14F-4D97-AF65-F5344CB8AC3E}">
        <p14:creationId xmlns:p14="http://schemas.microsoft.com/office/powerpoint/2010/main" val="31556898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www.drugfree.org/resources</a:t>
            </a:r>
            <a:endParaRPr lang="en-US" dirty="0"/>
          </a:p>
        </p:txBody>
      </p:sp>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3F8F77-9ED7-4399-B4B4-3D8BB602E2E9}" type="slidenum">
              <a:rPr kumimoji="0" lang="en-US" sz="1800" b="0" i="0" u="none" strike="noStrike" kern="1200" cap="none" spc="0" normalizeH="0" baseline="0" noProof="0" smtClean="0">
                <a:ln>
                  <a:noFill/>
                </a:ln>
                <a:solidFill>
                  <a:srgbClr val="FFFFFF">
                    <a:lumMod val="50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18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endParaRPr>
          </a:p>
        </p:txBody>
      </p:sp>
      <p:grpSp>
        <p:nvGrpSpPr>
          <p:cNvPr id="13" name="Group 12"/>
          <p:cNvGrpSpPr/>
          <p:nvPr/>
        </p:nvGrpSpPr>
        <p:grpSpPr>
          <a:xfrm>
            <a:off x="713232" y="1903658"/>
            <a:ext cx="10237216" cy="3895891"/>
            <a:chOff x="551688" y="981176"/>
            <a:chExt cx="7677912" cy="2921918"/>
          </a:xfrm>
        </p:grpSpPr>
        <p:pic>
          <p:nvPicPr>
            <p:cNvPr id="4" name="Picture 3"/>
            <p:cNvPicPr>
              <a:picLocks noChangeAspect="1"/>
            </p:cNvPicPr>
            <p:nvPr/>
          </p:nvPicPr>
          <p:blipFill>
            <a:blip r:embed="rId3"/>
            <a:stretch>
              <a:fillRect/>
            </a:stretch>
          </p:blipFill>
          <p:spPr>
            <a:xfrm>
              <a:off x="551688" y="981176"/>
              <a:ext cx="2039112" cy="2906704"/>
            </a:xfrm>
            <a:prstGeom prst="rect">
              <a:avLst/>
            </a:prstGeom>
          </p:spPr>
        </p:pic>
        <p:pic>
          <p:nvPicPr>
            <p:cNvPr id="5" name="Picture 4"/>
            <p:cNvPicPr>
              <a:picLocks noChangeAspect="1"/>
            </p:cNvPicPr>
            <p:nvPr/>
          </p:nvPicPr>
          <p:blipFill rotWithShape="1">
            <a:blip r:embed="rId4"/>
            <a:srcRect r="49787"/>
            <a:stretch/>
          </p:blipFill>
          <p:spPr>
            <a:xfrm>
              <a:off x="2590805" y="1003549"/>
              <a:ext cx="1828795" cy="2899545"/>
            </a:xfrm>
            <a:prstGeom prst="rect">
              <a:avLst/>
            </a:prstGeom>
          </p:spPr>
        </p:pic>
        <p:pic>
          <p:nvPicPr>
            <p:cNvPr id="8" name="Picture 7"/>
            <p:cNvPicPr>
              <a:picLocks noChangeAspect="1"/>
            </p:cNvPicPr>
            <p:nvPr/>
          </p:nvPicPr>
          <p:blipFill rotWithShape="1">
            <a:blip r:embed="rId5"/>
            <a:srcRect l="21625" t="42083" r="67830" b="16667"/>
            <a:stretch/>
          </p:blipFill>
          <p:spPr>
            <a:xfrm>
              <a:off x="6272784" y="1034515"/>
              <a:ext cx="1956816" cy="2807605"/>
            </a:xfrm>
            <a:prstGeom prst="rect">
              <a:avLst/>
            </a:prstGeom>
          </p:spPr>
        </p:pic>
        <p:pic>
          <p:nvPicPr>
            <p:cNvPr id="12" name="Picture 11"/>
            <p:cNvPicPr>
              <a:picLocks noChangeAspect="1"/>
            </p:cNvPicPr>
            <p:nvPr/>
          </p:nvPicPr>
          <p:blipFill rotWithShape="1">
            <a:blip r:embed="rId4"/>
            <a:srcRect l="49167" r="620"/>
            <a:stretch/>
          </p:blipFill>
          <p:spPr>
            <a:xfrm>
              <a:off x="4373880" y="999765"/>
              <a:ext cx="1828800" cy="2899545"/>
            </a:xfrm>
            <a:prstGeom prst="rect">
              <a:avLst/>
            </a:prstGeom>
          </p:spPr>
        </p:pic>
      </p:grpSp>
    </p:spTree>
    <p:extLst>
      <p:ext uri="{BB962C8B-B14F-4D97-AF65-F5344CB8AC3E}">
        <p14:creationId xmlns:p14="http://schemas.microsoft.com/office/powerpoint/2010/main" val="1633047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11200" y="14515"/>
            <a:ext cx="10871200" cy="1143000"/>
          </a:xfrm>
        </p:spPr>
        <p:txBody>
          <a:bodyPr/>
          <a:lstStyle/>
          <a:p>
            <a:r>
              <a:rPr lang="en-US" sz="3733" dirty="0"/>
              <a:t>Get one-on-one support – </a:t>
            </a:r>
            <a:r>
              <a:rPr lang="en-US" sz="3733" b="1" dirty="0"/>
              <a:t>drugfree.org/helpline</a:t>
            </a:r>
          </a:p>
        </p:txBody>
      </p:sp>
      <p:sp>
        <p:nvSpPr>
          <p:cNvPr id="11" name="Slide Number Placeholder 2"/>
          <p:cNvSpPr>
            <a:spLocks noGrp="1"/>
          </p:cNvSpPr>
          <p:nvPr>
            <p:ph type="sldNum" sz="quarter" idx="12"/>
          </p:nvPr>
        </p:nvSpPr>
        <p:spPr>
          <a:xfrm>
            <a:off x="5080000" y="6650038"/>
            <a:ext cx="284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3F8F77-9ED7-4399-B4B4-3D8BB602E2E9}" type="slidenum">
              <a:rPr kumimoji="0" lang="en-US" sz="1800" b="0" i="0" u="none" strike="noStrike" kern="1200" cap="none" spc="0" normalizeH="0" baseline="0" noProof="0" smtClean="0">
                <a:ln>
                  <a:noFill/>
                </a:ln>
                <a:solidFill>
                  <a:srgbClr val="00ACC8"/>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1800" b="0" i="0" u="none" strike="noStrike" kern="1200" cap="none" spc="0" normalizeH="0" baseline="0" noProof="0" dirty="0">
              <a:ln>
                <a:noFill/>
              </a:ln>
              <a:solidFill>
                <a:srgbClr val="00ACC8"/>
              </a:solidFill>
              <a:effectLst/>
              <a:uLnTx/>
              <a:uFillTx/>
              <a:latin typeface="Arial" panose="020B0604020202020204"/>
              <a:ea typeface="+mn-ea"/>
              <a:cs typeface="+mn-cs"/>
            </a:endParaRPr>
          </a:p>
        </p:txBody>
      </p:sp>
      <p:pic>
        <p:nvPicPr>
          <p:cNvPr id="9" name="Picture 8"/>
          <p:cNvPicPr>
            <a:picLocks noChangeAspect="1"/>
          </p:cNvPicPr>
          <p:nvPr/>
        </p:nvPicPr>
        <p:blipFill rotWithShape="1">
          <a:blip r:embed="rId3"/>
          <a:srcRect l="3383" t="118026" r="-3383" b="-39122"/>
          <a:stretch/>
        </p:blipFill>
        <p:spPr>
          <a:xfrm>
            <a:off x="228600" y="5867400"/>
            <a:ext cx="6756400" cy="1198563"/>
          </a:xfrm>
          <a:prstGeom prst="rect">
            <a:avLst/>
          </a:prstGeom>
        </p:spPr>
      </p:pic>
      <p:pic>
        <p:nvPicPr>
          <p:cNvPr id="3" name="Picture 2"/>
          <p:cNvPicPr>
            <a:picLocks noChangeAspect="1"/>
          </p:cNvPicPr>
          <p:nvPr/>
        </p:nvPicPr>
        <p:blipFill>
          <a:blip r:embed="rId4"/>
          <a:stretch>
            <a:fillRect/>
          </a:stretch>
        </p:blipFill>
        <p:spPr>
          <a:xfrm>
            <a:off x="648787" y="1913670"/>
            <a:ext cx="10933613" cy="3019837"/>
          </a:xfrm>
          <a:prstGeom prst="rect">
            <a:avLst/>
          </a:prstGeom>
        </p:spPr>
      </p:pic>
    </p:spTree>
    <p:extLst>
      <p:ext uri="{BB962C8B-B14F-4D97-AF65-F5344CB8AC3E}">
        <p14:creationId xmlns:p14="http://schemas.microsoft.com/office/powerpoint/2010/main" val="6627359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hape 207" descr="data:image/png;base64,iVBORw0KGgoAAAANSUhEUgAAAOEAAADgCAMAAADCMfHtAAAAh1BMVEX///8AAAC7u7v6+vp+fn6Wlpb29vaLi4ve3t7r6+vT09PFxcX39/ekpKTs7OyZmZm1tbWurq5ZWVmEhIR1dXWmpqbk5OTMzMwSEhKPj48oKCjY2NhkZGTGxsYjIyO/v785OTlOTk5BQUEbGxttbW1WVlYzMzM+Pj4LCwtISEgmJiYuLi5fX1/CQbGqAAAO/0lEQVR4nO1d11bjOhS1EyZACCW0AAMplMzMDf//fRc7tqNyqnScsGbNfqNY0ral0yUVxT/8wz/8wz/sH5PHHzWmxWQyPPRgesB4Vbq4Of/bSJ6VIebnhx6TKW4jgl+4/nnoYdnhBCL4hatDD8wMCMG/h+I5yrAcHHpsNsAJluVfIVLHFMPloUdngUuKYTk79PAMsCQZHu95NKOrt/n87fnKUMhdvJEM53Y9CTBb73o2k3LkMizLR6t+JJh5Xb+PbFr9SRJ8MupFhrXf+ZtNq0ckw31qi0kkES5N2v2kCN6YdCEEINRNZhDJ8IdFD0JMAJF3ZNHw9Xdh+AH0/2TR8PSbMIQl3r1By6S22KOugCWeheKnGG4uDDqQYfgbHMEfg6YphnsUpcgw1pP8pmdw0zVMRJkMP5AhGIRSRg/f4htiQ7AIFhHe0/6W4R02hGeDxomFaCGrZXjFhvBu0TqkamusLFoXARcGJmNAvYv9+ffH+DwyWSnIG7TQRUJscIY2jvAJaH6/mLQtAaWxjOQ5KE/35/zeEAwtAkWjyxNI2OxPzhS/CIYGjv5oDje9v8TMgCBYlvntP8aNVnH+/a1C8hOW5V1u89ASvCkWFiMXYkESzFb6sLn0fGozeAEmx38Yhnnr5QJZhPPb6f0+4mxjMDkbDianA8KxKJeD8Xg865UnE45ucZvW+sli8SJofbMZ27JysZIx/Ehp+0rWdo0Ta2ItKFvGRYKBfP+sINgfRcLgdvGQYF2x4itAT44inTPpkBDcp+xAEBaeNgSZpLk70SovNGSAo6eqjAtp/8c6N1FPsFz2QhCyGDFo1mLCJ+zJHaZLCHxoUhhkLgZFD6U1Qn3fQCHtkgiWpb3ix6LAMOTODu2N4fhlbb8Ndf3L1f4qkaG506981WInSjf5PUxtGSoEaQWxcaqb/D5sTRsihAhBXBaiNdhc2JYP0cVYMYSOMFYtK4NN+ccW99rOhfa/0JzHYJiNkrpOHYSR05xJWsGOoVrkyYSp2NTFYBeEIwt5QIgmEF3jJcCDGUM0qYdC5ENlM7TL7esZirrOJmhnn+odAEnITRN/wvBqxBBNbOMQtPpuwNAoo5GimAUpDAuCRhojhSG/F0sY2+JgUt2eZFyxrZJ1iApYeIr9MFwZMcxO6aUyZP03Kg+jwfJQDDk5LknEyGBggCcx5CyqeKdoKgys0zQ3jul4zbcgxOZQDJmYptapJpAfz0hjuCTbzIhBRcjPYyQGG8hXK0mZS5GUlU1iGJjSVLBmaDhJDaap1AkY+WkWytFXR376ZSh1Ak59Y/qTaNJykkqMYAbS4ZwG85l4tSaeU4fs6mQ5Qz+ig7/aiSnB1BKXJIaeS4SHMohd9zxeon1l2WkaBUM/4IEG99PyolvMi4vIaM80TYfSwG3F0PuIqOuWQbDKV0QJnUyG4sBtHUJ00+HYbrOsSfoAbK3ZK8PRaveLX0iLymSdj2obYrgS98rQU+ZIizkEays0nAT7ZeiuWti/yHMNqzZDK2tfDC9CgkgoQ13n5eE/gGHmXoWRtO9qv0UQPAYbfAKePRIXKM4Bhpk7PcSv/CbuGmoPtLpPxbkRiGFm0FSeqY0cd9CcglyV52Il7uXnARlGQV5QAkBcThQMz2KVvzeGIUDTG5qkz5oA8VmsDw/FEK4HgaL595oc5VksqzIZplogT6BZOgQk6Se+1wJm+J8tw4TsYQ1YGUJBn3tVJmoWmwyZDBMJIgU9gO6pCrcVDN/j6peDMMTqI4F/reqLFBHLP0VkHRyEIdIYUPVc195rsonxNDgEQyxrAYjMer3qdpXYMtRUeLMEgde1qadzXvAtzy5NYYhmZYDJuBW5+rIrF3llNQkhBzztFId8tnnG0yyCZd6xKpCvk0oQKHK8y2V483jBuIcni7OzBeEkGxKEzKPtHzLKFGl2RbFoDgz6jcXF1DkUSq7FGafG8Mko4qNrMQbugUhwAZW6+ow4sAoI0DR/yQhskMXQgRD5gMwQtaIiJHcsMFvbNaceWk6wBKUufOxVUo/xYutOYcgprsFTwIAaWEr+iQNaPRtP0vYTKvfkBMDy+GAILbRFhnK3rQOaVIvcsJ0Hqe/FRZSofPycThdwuUcYh0/ZHogJt/hAhu4/MwukngKNTx5lGyizFGMKE26RRph3nzBnd1CFMKY3Ihr0tVlSQQFSoxTLmd10zkpGVYgs/eB+BQe+NkthiGn8eMLv/pYgSj/GtxWOVvVPwNE4WE1SoM1mrT+3kVodqMKPWDgSSc2vLK/9Z4FukQRQKOrbN3ElszrmaFlpvIXR+WMOw2aGA7s6weLAZfBPzalG1+dCyxGvKo3Em/suchi2D8dqGPyIoV/QuL8/pLZx+IY6kJ9QvXOsdOsvzsNftIDOCwoNoEmzeNZShqgZHGlfV2smFbV3OwBb0yUyiIFvGIXhu8UnLTk5QwjG4VDXI01iuDNkWqUd7nrEol4OdgJeGrJFI1DDQOV5x3ckMdxp+S7WGixFIDoRjm/3F6lqpEqfPfvIe5kpDNc7d3Y3tOm1G9AA1mEwPicObcHQ9QH9rI2W3XVgajslVk+OrCS8tQbOPJYyJDZaeQLTXw9ahqFM8ebA7Y5jGAh9DUNWzt+EsSLiXMGhq38DkXby8/n9C2KGUUmgr2w/f4K//4iPPPcYiqLS+CaLYbul/+7mGDsmKJ1hqFCXr68fL2eL02J41YqbZ6go23FBClnABmW4i2d96ZOhPC0lZIh5efP5po3CzJ/eHt6vQotmZcXQCfhiGjOPodyRPfJeb7NSb7MZOuZCTwzlHuYG6HNaOzoSowZh6EopQp/kMFSc3LF2n9tKl3HtmYiMGnjojtSmNnxlMFRlBRyduQ3yNdEpyT4exPB2phB1Tm0Gw9mxaqdYN5G2dumtnCHi/zYML7+mxO9+GBbKWM/C6/I0m+F2gs+Hz/RRBHkMixfNKTpbio255w0ziWHRNHpNG66ZDHX5nSpg1hjenRG4SmdYW0+DL0efPC5aHDVFJ4ImWPA6axVgN2rBpgQs3F2/3MXXRCc3lorLy/CpPtJsqGpdki6IRZ8DXQPbYFE7Jq/FPX0giAHDpOBy96zgSDOs29qx+M3Vm5sw1O8H3QWnBNUEaLe15U0YbIYM1cdROE4VH3tHex2uSn4DlhFD7R5jJ4DFpqIpdV5RZPZ6ilPdXAmUiqIr3llZTO7lfGUPORPngajdqTU0pR3e6+L+mT4jbskd0iHe2MHuINHoRU+Hcyo58xQ8OUOuykuRU156Go6b39+GoWJnVZA+Zv47j6Bi+XAMFaLGlw3c5Q+5x/2ITS62FpEoVbhZuT+t/ee4UtNeGF4Bv2UZErbbo9dNEHzrmyEYkn0B5i5fT0oxLEbVJ36//EKo3xirNvs2JNAuXAD2MM8QjwxWGf/hHAkYMTt3shmCKn8B8Ob3jOLprLqmYbSGq2Bpgn19Q4C34EpStOKQHCXDMP8kSihyPShW0e8E18qiH5E0HRmG+ddOQd7FAOAtuTgXifPTVgnDMP9YMUhTD4DlL2E4gnTiA3N6FcMw/14mmGHs0oquBp4AeXzutHiGocHRcMBOwAHEW9QYUKLOnfNCV0RnnxJTgGosnSEwTbmLKWiNb3H/C+AUDCBvT9IWeETMhp6ntNVmcRwsYNsPitNo7kguKcG2UZB7pEiGJlejgAzjkjGJI4o6KskMba4+j+N5A2DuChjiGUUy5EcxtLkpNBZmA+DLCpwYImBABcwIghZHwRZQ+gdiKNiNR+0yIF4QHtFc4w+pEJuT0CwVzBcqvEx8RNwnMbvZBmIYZr2w05nIdhzM8TmALl+7q90jLTaIs16C3uhYFLGksNIvu8teI3kNMBRYT7TqnuNTDlOjdlcuSxgKblticiDESkTOHe2XYWiPC07zpAlS8xwO2prdMwEyDL0nyZmzDENCMsI5Dwu3AmcYSg3BcaVsGot4FixaMbwbFGAY/koQLWErxwkbE1rC67wd/x6i/NYgVCASE5+tOSB2nEPPGk7SeH5FsTaJH8ofH4o/C1m0lne7R1uCo3gpV/BQgd/cSzwMFA5ZXvIWMbwM0p2iK5D4oy6IY85jo31pw22LiOFrUK0mORZZkAMmbqeIY3u299dzQ5PELPMYxkOQLAwxuCwsVdHSQVC+dU08HlrfdneDVeCqIUTXyApK8ChRE43BiNsWXBZW1EgchfoIPOIpNdlDnW950yL7DYUW8OglcBGm3pt7pxdz6Abb3nnKFPsoMgcLN2535xq3XFgw1PnGt7qSBHX3rDkPXjo/sFfchwxtL3WljznRKabusdvZfXE2bicuezFNyDCZDAiaoS6BF3yETv5wVuYBGSrP1uue23p33RLnoiAHZCi/DrtGlyvbMuzCrpS2r3A4hktlW50fHDCcMxL5cAy1BnAXGWxiEP8FP2MIGdreVU8xVEf02gcbcd8lhRmFGF6hYqwPcedVn79rn2wC1p3nz4QJwg0N+VdmecBjuUo547TV+JTdrGV8zDCrY5V2aoBuz0q4TaY1cptAUvdtGIahbSzy2ORAC4UTLPyAYTdrlQxt/UPcP0/Ib4UMWwX5RMus0L00Zogn4PXJkZBhF7ajrb+wY2OGYD1aDf3lYyHDLmJPMozesTFD/HgKvVpqGXbrrhWuJEPq3DUT4JVX6qZahp0N08a5SIbRK86+1y3ABNX56gRQxLC1x0iGUb/5RZcB0I8oirO5aBjuTsCXMIwCwobZ0QaoaZrK0PGWbnmGQbD1j12Nwg4LpCYtlaGjScdKhsfmM7QBXBGRug4d7+dEx9CuPiEEWJWmzzQ3DF2TfVs0TrnADsP8W2pxrAJ2b9cpLsyWoVdCtRVjVE7XYWhTbwkjdGD0nlOFH/GXaBYi8REdhtlXuBJISfzGuIyfbQJuxEd0ouP9LcMiSjWnMBz92aaCPberHT8R8+lWiEXlOo4gf5EQWJ+1qe6l+9t2Kw3xETuVb1hEA8FLHsGXY1FwM62xLC0l+UN2U3wmPIWhjpR4sRB3qO2ODvIcmbvNcrlc9LoKK7iDVItSb4q7s62N1fQ+fAEmu91n3FaXGN3BWM/vU38NL6ojGi+/A8EvTBt3H77BjcTspsLjyGAvVr+4Ov+CbTVLH/gfC9vFZNK7wEYAAAAASUVORK5CYII="/>
          <p:cNvSpPr>
            <a:spLocks noChangeArrowheads="1"/>
          </p:cNvSpPr>
          <p:nvPr/>
        </p:nvSpPr>
        <p:spPr bwMode="auto">
          <a:xfrm>
            <a:off x="6063855" y="748906"/>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6" rIns="68569" bIns="34276"/>
          <a:lstStyle>
            <a:lvl1pPr>
              <a:spcBef>
                <a:spcPct val="20000"/>
              </a:spcBef>
              <a:buClr>
                <a:schemeClr val="accent2"/>
              </a:buClr>
              <a:buSzPct val="110000"/>
              <a:buFont typeface="Wingdings" panose="05000000000000000000" pitchFamily="2" charset="2"/>
              <a:buChar char="§"/>
              <a:defRPr sz="2400" b="1">
                <a:solidFill>
                  <a:srgbClr val="595959"/>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SzPct val="110000"/>
              <a:buFont typeface="Arial" panose="020B0604020202020204" pitchFamily="34" charset="0"/>
              <a:buChar char="-"/>
              <a:defRPr sz="2400" b="1">
                <a:solidFill>
                  <a:srgbClr val="595959"/>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10000"/>
              <a:buFont typeface="Times" panose="02020603050405020304" pitchFamily="18" charset="0"/>
              <a:buChar char="•"/>
              <a:defRPr sz="2400" b="1">
                <a:solidFill>
                  <a:srgbClr val="595959"/>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351" b="1"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sym typeface="Verdana" panose="020B0604030504040204" pitchFamily="34" charset="0"/>
            </a:endParaRPr>
          </a:p>
        </p:txBody>
      </p:sp>
      <p:sp>
        <p:nvSpPr>
          <p:cNvPr id="63491" name="Shape 208" descr="data:image/png;base64,iVBORw0KGgoAAAANSUhEUgAAAOEAAADgCAMAAADCMfHtAAAAh1BMVEX///8AAAC7u7v6+vp+fn6Wlpb29vaLi4ve3t7r6+vT09PFxcX39/ekpKTs7OyZmZm1tbWurq5ZWVmEhIR1dXWmpqbk5OTMzMwSEhKPj48oKCjY2NhkZGTGxsYjIyO/v785OTlOTk5BQUEbGxttbW1WVlYzMzM+Pj4LCwtISEgmJiYuLi5fX1/CQbGqAAAO/0lEQVR4nO1d11bjOhS1EyZACCW0AAMplMzMDf//fRc7tqNyqnScsGbNfqNY0ral0yUVxT/8wz/8wz/sH5PHHzWmxWQyPPRgesB4Vbq4Of/bSJ6VIebnhx6TKW4jgl+4/nnoYdnhBCL4hatDD8wMCMG/h+I5yrAcHHpsNsAJluVfIVLHFMPloUdngUuKYTk79PAMsCQZHu95NKOrt/n87fnKUMhdvJEM53Y9CTBb73o2k3LkMizLR6t+JJh5Xb+PbFr9SRJ8MupFhrXf+ZtNq0ckw31qi0kkES5N2v2kCN6YdCEEINRNZhDJ8IdFD0JMAJF3ZNHw9Xdh+AH0/2TR8PSbMIQl3r1By6S22KOugCWeheKnGG4uDDqQYfgbHMEfg6YphnsUpcgw1pP8pmdw0zVMRJkMP5AhGIRSRg/f4htiQ7AIFhHe0/6W4R02hGeDxomFaCGrZXjFhvBu0TqkamusLFoXARcGJmNAvYv9+ffH+DwyWSnIG7TQRUJscIY2jvAJaH6/mLQtAaWxjOQ5KE/35/zeEAwtAkWjyxNI2OxPzhS/CIYGjv5oDje9v8TMgCBYlvntP8aNVnH+/a1C8hOW5V1u89ASvCkWFiMXYkESzFb6sLn0fGozeAEmx38Yhnnr5QJZhPPb6f0+4mxjMDkbDianA8KxKJeD8Xg865UnE45ucZvW+sli8SJofbMZ27JysZIx/Ehp+0rWdo0Ta2ItKFvGRYKBfP+sINgfRcLgdvGQYF2x4itAT44inTPpkBDcp+xAEBaeNgSZpLk70SovNGSAo6eqjAtp/8c6N1FPsFz2QhCyGDFo1mLCJ+zJHaZLCHxoUhhkLgZFD6U1Qn3fQCHtkgiWpb3ix6LAMOTODu2N4fhlbb8Ndf3L1f4qkaG506981WInSjf5PUxtGSoEaQWxcaqb/D5sTRsihAhBXBaiNdhc2JYP0cVYMYSOMFYtK4NN+ccW99rOhfa/0JzHYJiNkrpOHYSR05xJWsGOoVrkyYSp2NTFYBeEIwt5QIgmEF3jJcCDGUM0qYdC5ENlM7TL7esZirrOJmhnn+odAEnITRN/wvBqxBBNbOMQtPpuwNAoo5GimAUpDAuCRhojhSG/F0sY2+JgUt2eZFyxrZJ1iApYeIr9MFwZMcxO6aUyZP03Kg+jwfJQDDk5LknEyGBggCcx5CyqeKdoKgys0zQ3jul4zbcgxOZQDJmYptapJpAfz0hjuCTbzIhBRcjPYyQGG8hXK0mZS5GUlU1iGJjSVLBmaDhJDaap1AkY+WkWytFXR376ZSh1Ak59Y/qTaNJykkqMYAbS4ZwG85l4tSaeU4fs6mQ5Qz+ig7/aiSnB1BKXJIaeS4SHMohd9zxeon1l2WkaBUM/4IEG99PyolvMi4vIaM80TYfSwG3F0PuIqOuWQbDKV0QJnUyG4sBtHUJ00+HYbrOsSfoAbK3ZK8PRaveLX0iLymSdj2obYrgS98rQU+ZIizkEays0nAT7ZeiuWti/yHMNqzZDK2tfDC9CgkgoQ13n5eE/gGHmXoWRtO9qv0UQPAYbfAKePRIXKM4Bhpk7PcSv/CbuGmoPtLpPxbkRiGFm0FSeqY0cd9CcglyV52Il7uXnARlGQV5QAkBcThQMz2KVvzeGIUDTG5qkz5oA8VmsDw/FEK4HgaL595oc5VksqzIZplogT6BZOgQk6Se+1wJm+J8tw4TsYQ1YGUJBn3tVJmoWmwyZDBMJIgU9gO6pCrcVDN/j6peDMMTqI4F/reqLFBHLP0VkHRyEIdIYUPVc195rsonxNDgEQyxrAYjMer3qdpXYMtRUeLMEgde1qadzXvAtzy5NYYhmZYDJuBW5+rIrF3llNQkhBzztFId8tnnG0yyCZd6xKpCvk0oQKHK8y2V483jBuIcni7OzBeEkGxKEzKPtHzLKFGl2RbFoDgz6jcXF1DkUSq7FGafG8Mko4qNrMQbugUhwAZW6+ow4sAoI0DR/yQhskMXQgRD5gMwQtaIiJHcsMFvbNaceWk6wBKUufOxVUo/xYutOYcgprsFTwIAaWEr+iQNaPRtP0vYTKvfkBMDy+GAILbRFhnK3rQOaVIvcsJ0Hqe/FRZSofPycThdwuUcYh0/ZHogJt/hAhu4/MwukngKNTx5lGyizFGMKE26RRph3nzBnd1CFMKY3Ihr0tVlSQQFSoxTLmd10zkpGVYgs/eB+BQe+NkthiGn8eMLv/pYgSj/GtxWOVvVPwNE4WE1SoM1mrT+3kVodqMKPWDgSSc2vLK/9Z4FukQRQKOrbN3ElszrmaFlpvIXR+WMOw2aGA7s6weLAZfBPzalG1+dCyxGvKo3Em/suchi2D8dqGPyIoV/QuL8/pLZx+IY6kJ9QvXOsdOsvzsNftIDOCwoNoEmzeNZShqgZHGlfV2smFbV3OwBb0yUyiIFvGIXhu8UnLTk5QwjG4VDXI01iuDNkWqUd7nrEol4OdgJeGrJFI1DDQOV5x3ckMdxp+S7WGixFIDoRjm/3F6lqpEqfPfvIe5kpDNc7d3Y3tOm1G9AA1mEwPicObcHQ9QH9rI2W3XVgajslVk+OrCS8tQbOPJYyJDZaeQLTXw9ahqFM8ebA7Y5jGAh9DUNWzt+EsSLiXMGhq38DkXby8/n9C2KGUUmgr2w/f4K//4iPPPcYiqLS+CaLYbul/+7mGDsmKJ1hqFCXr68fL2eL02J41YqbZ6go23FBClnABmW4i2d96ZOhPC0lZIh5efP5po3CzJ/eHt6vQotmZcXQCfhiGjOPodyRPfJeb7NSb7MZOuZCTwzlHuYG6HNaOzoSowZh6EopQp/kMFSc3LF2n9tKl3HtmYiMGnjojtSmNnxlMFRlBRyduQ3yNdEpyT4exPB2phB1Tm0Gw9mxaqdYN5G2dumtnCHi/zYML7+mxO9+GBbKWM/C6/I0m+F2gs+Hz/RRBHkMixfNKTpbio255w0ziWHRNHpNG66ZDHX5nSpg1hjenRG4SmdYW0+DL0efPC5aHDVFJ4ImWPA6axVgN2rBpgQs3F2/3MXXRCc3lorLy/CpPtJsqGpdki6IRZ8DXQPbYFE7Jq/FPX0giAHDpOBy96zgSDOs29qx+M3Vm5sw1O8H3QWnBNUEaLe15U0YbIYM1cdROE4VH3tHex2uSn4DlhFD7R5jJ4DFpqIpdV5RZPZ6ilPdXAmUiqIr3llZTO7lfGUPORPngajdqTU0pR3e6+L+mT4jbskd0iHe2MHuINHoRU+Hcyo58xQ8OUOuykuRU156Go6b39+GoWJnVZA+Zv47j6Bi+XAMFaLGlw3c5Q+5x/2ITS62FpEoVbhZuT+t/ee4UtNeGF4Bv2UZErbbo9dNEHzrmyEYkn0B5i5fT0oxLEbVJ36//EKo3xirNvs2JNAuXAD2MM8QjwxWGf/hHAkYMTt3shmCKn8B8Ob3jOLprLqmYbSGq2Bpgn19Q4C34EpStOKQHCXDMP8kSihyPShW0e8E18qiH5E0HRmG+ddOQd7FAOAtuTgXifPTVgnDMP9YMUhTD4DlL2E4gnTiA3N6FcMw/14mmGHs0oquBp4AeXzutHiGocHRcMBOwAHEW9QYUKLOnfNCV0RnnxJTgGosnSEwTbmLKWiNb3H/C+AUDCBvT9IWeETMhp6ntNVmcRwsYNsPitNo7kguKcG2UZB7pEiGJlejgAzjkjGJI4o6KskMba4+j+N5A2DuChjiGUUy5EcxtLkpNBZmA+DLCpwYImBABcwIghZHwRZQ+gdiKNiNR+0yIF4QHtFc4w+pEJuT0CwVzBcqvEx8RNwnMbvZBmIYZr2w05nIdhzM8TmALl+7q90jLTaIs16C3uhYFLGksNIvu8teI3kNMBRYT7TqnuNTDlOjdlcuSxgKblticiDESkTOHe2XYWiPC07zpAlS8xwO2prdMwEyDL0nyZmzDENCMsI5Dwu3AmcYSg3BcaVsGot4FixaMbwbFGAY/koQLWErxwkbE1rC67wd/x6i/NYgVCASE5+tOSB2nEPPGk7SeH5FsTaJH8ofH4o/C1m0lne7R1uCo3gpV/BQgd/cSzwMFA5ZXvIWMbwM0p2iK5D4oy6IY85jo31pw22LiOFrUK0mORZZkAMmbqeIY3u299dzQ5PELPMYxkOQLAwxuCwsVdHSQVC+dU08HlrfdneDVeCqIUTXyApK8ChRE43BiNsWXBZW1EgchfoIPOIpNdlDnW950yL7DYUW8OglcBGm3pt7pxdz6Abb3nnKFPsoMgcLN2535xq3XFgw1PnGt7qSBHX3rDkPXjo/sFfchwxtL3WljznRKabusdvZfXE2bicuezFNyDCZDAiaoS6BF3yETv5wVuYBGSrP1uue23p33RLnoiAHZCi/DrtGlyvbMuzCrpS2r3A4hktlW50fHDCcMxL5cAy1BnAXGWxiEP8FP2MIGdreVU8xVEf02gcbcd8lhRmFGF6hYqwPcedVn79rn2wC1p3nz4QJwg0N+VdmecBjuUo547TV+JTdrGV8zDCrY5V2aoBuz0q4TaY1cptAUvdtGIahbSzy2ORAC4UTLPyAYTdrlQxt/UPcP0/Ib4UMWwX5RMus0L00Zogn4PXJkZBhF7ajrb+wY2OGYD1aDf3lYyHDLmJPMozesTFD/HgKvVpqGXbrrhWuJEPq3DUT4JVX6qZahp0N08a5SIbRK86+1y3ABNX56gRQxLC1x0iGUb/5RZcB0I8oirO5aBjuTsCXMIwCwobZ0QaoaZrK0PGWbnmGQbD1j12Nwg4LpCYtlaGjScdKhsfmM7QBXBGRug4d7+dEx9CuPiEEWJWmzzQ3DF2TfVs0TrnADsP8W2pxrAJ2b9cpLsyWoVdCtRVjVE7XYWhTbwkjdGD0nlOFH/GXaBYi8REdhtlXuBJISfzGuIyfbQJuxEd0ouP9LcMiSjWnMBz92aaCPberHT8R8+lWiEXlOo4gf5EQWJ+1qe6l+9t2Kw3xETuVb1hEA8FLHsGXY1FwM62xLC0l+UN2U3wmPIWhjpR4sRB3qO2ODvIcmbvNcrlc9LoKK7iDVItSb4q7s62N1fQ+fAEmu91n3FaXGN3BWM/vU38NL6ojGi+/A8EvTBt3H77BjcTspsLjyGAvVr+4Ov+CbTVLH/gfC9vFZNK7wEYAAAAASUVORK5CYII="/>
          <p:cNvSpPr>
            <a:spLocks noChangeArrowheads="1"/>
          </p:cNvSpPr>
          <p:nvPr/>
        </p:nvSpPr>
        <p:spPr bwMode="auto">
          <a:xfrm>
            <a:off x="6178155" y="863204"/>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6" rIns="68569" bIns="34276"/>
          <a:lstStyle>
            <a:lvl1pPr>
              <a:spcBef>
                <a:spcPct val="20000"/>
              </a:spcBef>
              <a:buClr>
                <a:schemeClr val="accent2"/>
              </a:buClr>
              <a:buSzPct val="110000"/>
              <a:buFont typeface="Wingdings" panose="05000000000000000000" pitchFamily="2" charset="2"/>
              <a:buChar char="§"/>
              <a:defRPr sz="2400" b="1">
                <a:solidFill>
                  <a:srgbClr val="595959"/>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SzPct val="110000"/>
              <a:buFont typeface="Arial" panose="020B0604020202020204" pitchFamily="34" charset="0"/>
              <a:buChar char="-"/>
              <a:defRPr sz="2400" b="1">
                <a:solidFill>
                  <a:srgbClr val="595959"/>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10000"/>
              <a:buFont typeface="Times" panose="02020603050405020304" pitchFamily="18" charset="0"/>
              <a:buChar char="•"/>
              <a:defRPr sz="2400" b="1">
                <a:solidFill>
                  <a:srgbClr val="595959"/>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351" b="1"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sym typeface="Verdana" panose="020B0604030504040204" pitchFamily="34" charset="0"/>
            </a:endParaRPr>
          </a:p>
        </p:txBody>
      </p:sp>
      <p:sp>
        <p:nvSpPr>
          <p:cNvPr id="63493" name="Shape 228"/>
          <p:cNvSpPr txBox="1">
            <a:spLocks noChangeArrowheads="1"/>
          </p:cNvSpPr>
          <p:nvPr/>
        </p:nvSpPr>
        <p:spPr bwMode="auto">
          <a:xfrm>
            <a:off x="5007771" y="3498062"/>
            <a:ext cx="1984772" cy="222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lstStyle>
            <a:lvl1pPr>
              <a:spcBef>
                <a:spcPct val="20000"/>
              </a:spcBef>
              <a:buClr>
                <a:schemeClr val="accent2"/>
              </a:buClr>
              <a:buSzPct val="110000"/>
              <a:buFont typeface="Wingdings" panose="05000000000000000000" pitchFamily="2" charset="2"/>
              <a:buChar char="§"/>
              <a:defRPr sz="2400" b="1">
                <a:solidFill>
                  <a:srgbClr val="595959"/>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SzPct val="110000"/>
              <a:buFont typeface="Arial" panose="020B0604020202020204" pitchFamily="34" charset="0"/>
              <a:buChar char="-"/>
              <a:defRPr sz="2400" b="1">
                <a:solidFill>
                  <a:srgbClr val="595959"/>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10000"/>
              <a:buFont typeface="Times" panose="02020603050405020304" pitchFamily="18" charset="0"/>
              <a:buChar char="•"/>
              <a:defRPr sz="2400" b="1">
                <a:solidFill>
                  <a:srgbClr val="595959"/>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824" b="1" i="0" u="none" strike="noStrike" kern="1200" cap="none" spc="0" normalizeH="0" baseline="0" noProof="0">
              <a:ln>
                <a:noFill/>
              </a:ln>
              <a:solidFill>
                <a:srgbClr val="E7E6E6"/>
              </a:solidFill>
              <a:effectLst/>
              <a:uLnTx/>
              <a:uFillTx/>
              <a:latin typeface="Arial" panose="020B0604020202020204" pitchFamily="34" charset="0"/>
              <a:ea typeface="MS PGothic" panose="020B0600070205080204" pitchFamily="34" charset="-128"/>
              <a:cs typeface="+mn-cs"/>
            </a:endParaRPr>
          </a:p>
        </p:txBody>
      </p:sp>
      <p:grpSp>
        <p:nvGrpSpPr>
          <p:cNvPr id="8" name="Group 7"/>
          <p:cNvGrpSpPr/>
          <p:nvPr/>
        </p:nvGrpSpPr>
        <p:grpSpPr>
          <a:xfrm>
            <a:off x="203201" y="1506743"/>
            <a:ext cx="2550692" cy="3912643"/>
            <a:chOff x="1720929" y="1167326"/>
            <a:chExt cx="1762609" cy="1774773"/>
          </a:xfrm>
        </p:grpSpPr>
        <p:sp>
          <p:nvSpPr>
            <p:cNvPr id="217" name="Shape 217">
              <a:extLst>
                <a:ext uri="{FF2B5EF4-FFF2-40B4-BE49-F238E27FC236}">
                  <a16:creationId xmlns:a16="http://schemas.microsoft.com/office/drawing/2014/main" id="{25A93C41-269F-AB4F-8B8E-1437F019AECD}"/>
                </a:ext>
              </a:extLst>
            </p:cNvPr>
            <p:cNvSpPr>
              <a:spLocks/>
            </p:cNvSpPr>
            <p:nvPr/>
          </p:nvSpPr>
          <p:spPr bwMode="auto">
            <a:xfrm rot="11409689">
              <a:off x="1720929" y="1610751"/>
              <a:ext cx="1762609" cy="1331348"/>
            </a:xfrm>
            <a:custGeom>
              <a:avLst/>
              <a:gdLst>
                <a:gd name="T0" fmla="*/ 310764 w 43200"/>
                <a:gd name="T1" fmla="*/ 1236092 h 43200"/>
                <a:gd name="T2" fmla="*/ 143032 w 43200"/>
                <a:gd name="T3" fmla="*/ 1198457 h 43200"/>
                <a:gd name="T4" fmla="*/ 458763 w 43200"/>
                <a:gd name="T5" fmla="*/ 1647949 h 43200"/>
                <a:gd name="T6" fmla="*/ 385393 w 43200"/>
                <a:gd name="T7" fmla="*/ 1665940 h 43200"/>
                <a:gd name="T8" fmla="*/ 1091151 w 43200"/>
                <a:gd name="T9" fmla="*/ 1845851 h 43200"/>
                <a:gd name="T10" fmla="*/ 1046917 w 43200"/>
                <a:gd name="T11" fmla="*/ 1763687 h 43200"/>
                <a:gd name="T12" fmla="*/ 1908885 w 43200"/>
                <a:gd name="T13" fmla="*/ 1640961 h 43200"/>
                <a:gd name="T14" fmla="*/ 1891205 w 43200"/>
                <a:gd name="T15" fmla="*/ 1731105 h 43200"/>
                <a:gd name="T16" fmla="*/ 2259977 w 43200"/>
                <a:gd name="T17" fmla="*/ 1083900 h 43200"/>
                <a:gd name="T18" fmla="*/ 2475253 w 43200"/>
                <a:gd name="T19" fmla="*/ 1420866 h 43200"/>
                <a:gd name="T20" fmla="*/ 2767807 w 43200"/>
                <a:gd name="T21" fmla="*/ 725024 h 43200"/>
                <a:gd name="T22" fmla="*/ 2671923 w 43200"/>
                <a:gd name="T23" fmla="*/ 851386 h 43200"/>
                <a:gd name="T24" fmla="*/ 2537764 w 43200"/>
                <a:gd name="T25" fmla="*/ 256219 h 43200"/>
                <a:gd name="T26" fmla="*/ 2542796 w 43200"/>
                <a:gd name="T27" fmla="*/ 315905 h 43200"/>
                <a:gd name="T28" fmla="*/ 1925506 w 43200"/>
                <a:gd name="T29" fmla="*/ 186616 h 43200"/>
                <a:gd name="T30" fmla="*/ 1974640 w 43200"/>
                <a:gd name="T31" fmla="*/ 110496 h 43200"/>
                <a:gd name="T32" fmla="*/ 1466147 w 43200"/>
                <a:gd name="T33" fmla="*/ 222881 h 43200"/>
                <a:gd name="T34" fmla="*/ 1489920 w 43200"/>
                <a:gd name="T35" fmla="*/ 157244 h 43200"/>
                <a:gd name="T36" fmla="*/ 927061 w 43200"/>
                <a:gd name="T37" fmla="*/ 245169 h 43200"/>
                <a:gd name="T38" fmla="*/ 1013145 w 43200"/>
                <a:gd name="T39" fmla="*/ 308822 h 43200"/>
                <a:gd name="T40" fmla="*/ 273284 w 43200"/>
                <a:gd name="T41" fmla="*/ 745565 h 43200"/>
                <a:gd name="T42" fmla="*/ 258253 w 43200"/>
                <a:gd name="T43" fmla="*/ 678559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chemeClr val="bg2">
                <a:lumMod val="60000"/>
                <a:lumOff val="40000"/>
              </a:schemeClr>
            </a:solidFill>
            <a:ln>
              <a:noFill/>
            </a:ln>
            <a:effectLst>
              <a:outerShdw blurRad="50799" dist="38100" dir="2700000" algn="tl" rotWithShape="0">
                <a:srgbClr val="000000">
                  <a:alpha val="17650"/>
                </a:srgbClr>
              </a:outerShdw>
            </a:effectLst>
          </p:spPr>
          <p:txBody>
            <a:bodyPr lIns="68569" tIns="34276" rIns="68569" bIns="34276"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000000"/>
                </a:solidFill>
                <a:effectLst/>
                <a:uLnTx/>
                <a:uFillTx/>
                <a:latin typeface="Arial" panose="020B0604020202020204"/>
                <a:ea typeface="+mn-ea"/>
                <a:cs typeface="MS PGothic" panose="020B0600070205080204" pitchFamily="34" charset="-128"/>
              </a:endParaRPr>
            </a:p>
          </p:txBody>
        </p:sp>
        <p:sp>
          <p:nvSpPr>
            <p:cNvPr id="218" name="Shape 218">
              <a:extLst>
                <a:ext uri="{FF2B5EF4-FFF2-40B4-BE49-F238E27FC236}">
                  <a16:creationId xmlns:a16="http://schemas.microsoft.com/office/drawing/2014/main" id="{3C58A791-CA64-794B-B467-3767FDA05848}"/>
                </a:ext>
              </a:extLst>
            </p:cNvPr>
            <p:cNvSpPr txBox="1"/>
            <p:nvPr/>
          </p:nvSpPr>
          <p:spPr bwMode="auto">
            <a:xfrm>
              <a:off x="1720929" y="1935956"/>
              <a:ext cx="1652588" cy="386954"/>
            </a:xfrm>
            <a:prstGeom prst="rect">
              <a:avLst/>
            </a:prstGeom>
            <a:noFill/>
            <a:ln>
              <a:noFill/>
            </a:ln>
          </p:spPr>
          <p:txBody>
            <a:bodyPr lIns="68569" tIns="34276" rIns="68569" bIns="34276"/>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2000" b="0" i="0" u="none" strike="noStrike" kern="1200" cap="none" spc="0" normalizeH="0" baseline="0" noProof="0" dirty="0">
                  <a:ln>
                    <a:noFill/>
                  </a:ln>
                  <a:solidFill>
                    <a:srgbClr val="772483">
                      <a:lumMod val="50000"/>
                    </a:srgbClr>
                  </a:solidFill>
                  <a:effectLst/>
                  <a:uLnTx/>
                  <a:uFillTx/>
                  <a:latin typeface="Arial" panose="020B0604020202020204" pitchFamily="34" charset="0"/>
                  <a:ea typeface="Calibri"/>
                  <a:cs typeface="Arial" panose="020B0604020202020204" pitchFamily="34" charset="0"/>
                  <a:sym typeface="Calibri"/>
                </a:rPr>
                <a:t>Parents can </a:t>
              </a:r>
              <a:br>
                <a:rPr kumimoji="0" lang="en-US" sz="2000" b="0" i="0" u="none" strike="noStrike" kern="1200" cap="none" spc="0" normalizeH="0" baseline="0" noProof="0" dirty="0">
                  <a:ln>
                    <a:noFill/>
                  </a:ln>
                  <a:solidFill>
                    <a:srgbClr val="772483">
                      <a:lumMod val="50000"/>
                    </a:srgbClr>
                  </a:solidFill>
                  <a:effectLst/>
                  <a:uLnTx/>
                  <a:uFillTx/>
                  <a:latin typeface="Arial" panose="020B0604020202020204" pitchFamily="34" charset="0"/>
                  <a:ea typeface="Calibri"/>
                  <a:cs typeface="Arial" panose="020B0604020202020204" pitchFamily="34" charset="0"/>
                  <a:sym typeface="Calibri"/>
                </a:rPr>
              </a:br>
              <a:r>
                <a:rPr kumimoji="0" lang="en-US" sz="2000" b="0" i="0" u="none" strike="noStrike" kern="1200" cap="none" spc="0" normalizeH="0" baseline="0" noProof="0" dirty="0">
                  <a:ln>
                    <a:noFill/>
                  </a:ln>
                  <a:solidFill>
                    <a:srgbClr val="772483">
                      <a:lumMod val="50000"/>
                    </a:srgbClr>
                  </a:solidFill>
                  <a:effectLst/>
                  <a:uLnTx/>
                  <a:uFillTx/>
                  <a:latin typeface="Arial" panose="020B0604020202020204" pitchFamily="34" charset="0"/>
                  <a:ea typeface="Calibri"/>
                  <a:cs typeface="Arial" panose="020B0604020202020204" pitchFamily="34" charset="0"/>
                  <a:sym typeface="Calibri"/>
                </a:rPr>
                <a:t>decide to receive messages on any device using SMS, email or Facebook messenger</a:t>
              </a:r>
            </a:p>
          </p:txBody>
        </p:sp>
        <p:pic>
          <p:nvPicPr>
            <p:cNvPr id="63515" name="Shape 221" descr="person.png"/>
            <p:cNvPicPr preferRelativeResize="0">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74667" y="1587226"/>
              <a:ext cx="483173" cy="347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4" name="Shape 209"/>
            <p:cNvSpPr txBox="1">
              <a:spLocks noChangeArrowheads="1"/>
            </p:cNvSpPr>
            <p:nvPr/>
          </p:nvSpPr>
          <p:spPr bwMode="auto">
            <a:xfrm>
              <a:off x="1803201" y="1167326"/>
              <a:ext cx="1625203" cy="222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lstStyle>
              <a:lvl1pPr>
                <a:spcBef>
                  <a:spcPct val="20000"/>
                </a:spcBef>
                <a:buClr>
                  <a:schemeClr val="accent2"/>
                </a:buClr>
                <a:buSzPct val="110000"/>
                <a:buFont typeface="Wingdings" panose="05000000000000000000" pitchFamily="2" charset="2"/>
                <a:buChar char="§"/>
                <a:defRPr sz="2400" b="1">
                  <a:solidFill>
                    <a:srgbClr val="595959"/>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SzPct val="110000"/>
                <a:buFont typeface="Arial" panose="020B0604020202020204" pitchFamily="34" charset="0"/>
                <a:buChar char="-"/>
                <a:defRPr sz="2400" b="1">
                  <a:solidFill>
                    <a:srgbClr val="595959"/>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10000"/>
                <a:buFont typeface="Times" panose="02020603050405020304" pitchFamily="18" charset="0"/>
                <a:buChar char="•"/>
                <a:defRPr sz="2400" b="1">
                  <a:solidFill>
                    <a:srgbClr val="595959"/>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Engage</a:t>
              </a:r>
            </a:p>
          </p:txBody>
        </p:sp>
      </p:grpSp>
      <p:sp>
        <p:nvSpPr>
          <p:cNvPr id="5" name="Title 4"/>
          <p:cNvSpPr>
            <a:spLocks noGrp="1"/>
          </p:cNvSpPr>
          <p:nvPr>
            <p:ph type="title"/>
          </p:nvPr>
        </p:nvSpPr>
        <p:spPr/>
        <p:txBody>
          <a:bodyPr/>
          <a:lstStyle/>
          <a:p>
            <a:r>
              <a:rPr lang="en-US" altLang="en-US"/>
              <a:t>Help &amp; Hope by Text</a:t>
            </a:r>
            <a:endParaRPr lang="en-US" dirty="0"/>
          </a:p>
        </p:txBody>
      </p:sp>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grpSp>
        <p:nvGrpSpPr>
          <p:cNvPr id="9" name="Group 8"/>
          <p:cNvGrpSpPr/>
          <p:nvPr/>
        </p:nvGrpSpPr>
        <p:grpSpPr>
          <a:xfrm>
            <a:off x="2988221" y="1398290"/>
            <a:ext cx="2684124" cy="4214799"/>
            <a:chOff x="4255458" y="1234897"/>
            <a:chExt cx="3039770" cy="4562472"/>
          </a:xfrm>
        </p:grpSpPr>
        <p:pic>
          <p:nvPicPr>
            <p:cNvPr id="4" name="Shape 210"/>
            <p:cNvPicPr preferRelativeResize="0">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73371" y="2466411"/>
              <a:ext cx="780021" cy="682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8" name="Shape 211"/>
            <p:cNvSpPr txBox="1">
              <a:spLocks noChangeArrowheads="1"/>
            </p:cNvSpPr>
            <p:nvPr/>
          </p:nvSpPr>
          <p:spPr bwMode="auto">
            <a:xfrm>
              <a:off x="4468132" y="1234897"/>
              <a:ext cx="2459829" cy="55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lstStyle>
              <a:lvl1pPr>
                <a:spcBef>
                  <a:spcPct val="20000"/>
                </a:spcBef>
                <a:buClr>
                  <a:schemeClr val="accent2"/>
                </a:buClr>
                <a:buSzPct val="110000"/>
                <a:buFont typeface="Wingdings" panose="05000000000000000000" pitchFamily="2" charset="2"/>
                <a:buChar char="§"/>
                <a:defRPr sz="2400" b="1">
                  <a:solidFill>
                    <a:srgbClr val="595959"/>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SzPct val="110000"/>
                <a:buFont typeface="Arial" panose="020B0604020202020204" pitchFamily="34" charset="0"/>
                <a:buChar char="-"/>
                <a:defRPr sz="2400" b="1">
                  <a:solidFill>
                    <a:srgbClr val="595959"/>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10000"/>
                <a:buFont typeface="Times" panose="02020603050405020304" pitchFamily="18" charset="0"/>
                <a:buChar char="•"/>
                <a:defRPr sz="2400" b="1">
                  <a:solidFill>
                    <a:srgbClr val="595959"/>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Assess &amp; Personalize</a:t>
              </a:r>
            </a:p>
          </p:txBody>
        </p:sp>
        <p:sp>
          <p:nvSpPr>
            <p:cNvPr id="30" name="Shape 217">
              <a:extLst>
                <a:ext uri="{FF2B5EF4-FFF2-40B4-BE49-F238E27FC236}">
                  <a16:creationId xmlns:a16="http://schemas.microsoft.com/office/drawing/2014/main" id="{25A93C41-269F-AB4F-8B8E-1437F019AECD}"/>
                </a:ext>
              </a:extLst>
            </p:cNvPr>
            <p:cNvSpPr>
              <a:spLocks/>
            </p:cNvSpPr>
            <p:nvPr/>
          </p:nvSpPr>
          <p:spPr bwMode="auto">
            <a:xfrm rot="11409689">
              <a:off x="4255458" y="3174127"/>
              <a:ext cx="3039770" cy="2623242"/>
            </a:xfrm>
            <a:custGeom>
              <a:avLst/>
              <a:gdLst>
                <a:gd name="T0" fmla="*/ 310764 w 43200"/>
                <a:gd name="T1" fmla="*/ 1236092 h 43200"/>
                <a:gd name="T2" fmla="*/ 143032 w 43200"/>
                <a:gd name="T3" fmla="*/ 1198457 h 43200"/>
                <a:gd name="T4" fmla="*/ 458763 w 43200"/>
                <a:gd name="T5" fmla="*/ 1647949 h 43200"/>
                <a:gd name="T6" fmla="*/ 385393 w 43200"/>
                <a:gd name="T7" fmla="*/ 1665940 h 43200"/>
                <a:gd name="T8" fmla="*/ 1091151 w 43200"/>
                <a:gd name="T9" fmla="*/ 1845851 h 43200"/>
                <a:gd name="T10" fmla="*/ 1046917 w 43200"/>
                <a:gd name="T11" fmla="*/ 1763687 h 43200"/>
                <a:gd name="T12" fmla="*/ 1908885 w 43200"/>
                <a:gd name="T13" fmla="*/ 1640961 h 43200"/>
                <a:gd name="T14" fmla="*/ 1891205 w 43200"/>
                <a:gd name="T15" fmla="*/ 1731105 h 43200"/>
                <a:gd name="T16" fmla="*/ 2259977 w 43200"/>
                <a:gd name="T17" fmla="*/ 1083900 h 43200"/>
                <a:gd name="T18" fmla="*/ 2475253 w 43200"/>
                <a:gd name="T19" fmla="*/ 1420866 h 43200"/>
                <a:gd name="T20" fmla="*/ 2767807 w 43200"/>
                <a:gd name="T21" fmla="*/ 725024 h 43200"/>
                <a:gd name="T22" fmla="*/ 2671923 w 43200"/>
                <a:gd name="T23" fmla="*/ 851386 h 43200"/>
                <a:gd name="T24" fmla="*/ 2537764 w 43200"/>
                <a:gd name="T25" fmla="*/ 256219 h 43200"/>
                <a:gd name="T26" fmla="*/ 2542796 w 43200"/>
                <a:gd name="T27" fmla="*/ 315905 h 43200"/>
                <a:gd name="T28" fmla="*/ 1925506 w 43200"/>
                <a:gd name="T29" fmla="*/ 186616 h 43200"/>
                <a:gd name="T30" fmla="*/ 1974640 w 43200"/>
                <a:gd name="T31" fmla="*/ 110496 h 43200"/>
                <a:gd name="T32" fmla="*/ 1466147 w 43200"/>
                <a:gd name="T33" fmla="*/ 222881 h 43200"/>
                <a:gd name="T34" fmla="*/ 1489920 w 43200"/>
                <a:gd name="T35" fmla="*/ 157244 h 43200"/>
                <a:gd name="T36" fmla="*/ 927061 w 43200"/>
                <a:gd name="T37" fmla="*/ 245169 h 43200"/>
                <a:gd name="T38" fmla="*/ 1013145 w 43200"/>
                <a:gd name="T39" fmla="*/ 308822 h 43200"/>
                <a:gd name="T40" fmla="*/ 273284 w 43200"/>
                <a:gd name="T41" fmla="*/ 745565 h 43200"/>
                <a:gd name="T42" fmla="*/ 258253 w 43200"/>
                <a:gd name="T43" fmla="*/ 678559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chemeClr val="bg2">
                <a:lumMod val="60000"/>
                <a:lumOff val="40000"/>
              </a:schemeClr>
            </a:solidFill>
            <a:ln>
              <a:noFill/>
            </a:ln>
            <a:effectLst>
              <a:outerShdw blurRad="50799" dist="38100" dir="2700000" algn="tl" rotWithShape="0">
                <a:srgbClr val="000000">
                  <a:alpha val="17650"/>
                </a:srgbClr>
              </a:outerShdw>
            </a:effectLst>
          </p:spPr>
          <p:txBody>
            <a:bodyPr lIns="68569" tIns="34276" rIns="68569" bIns="34276"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000000"/>
                </a:solidFill>
                <a:effectLst/>
                <a:uLnTx/>
                <a:uFillTx/>
                <a:latin typeface="Arial" panose="020B0604020202020204"/>
                <a:ea typeface="+mn-ea"/>
                <a:cs typeface="MS PGothic" panose="020B0600070205080204" pitchFamily="34" charset="-128"/>
              </a:endParaRPr>
            </a:p>
          </p:txBody>
        </p:sp>
        <p:sp>
          <p:nvSpPr>
            <p:cNvPr id="31" name="Shape 218">
              <a:extLst>
                <a:ext uri="{FF2B5EF4-FFF2-40B4-BE49-F238E27FC236}">
                  <a16:creationId xmlns:a16="http://schemas.microsoft.com/office/drawing/2014/main" id="{3C58A791-CA64-794B-B467-3767FDA05848}"/>
                </a:ext>
              </a:extLst>
            </p:cNvPr>
            <p:cNvSpPr txBox="1"/>
            <p:nvPr/>
          </p:nvSpPr>
          <p:spPr bwMode="auto">
            <a:xfrm>
              <a:off x="4290196" y="3438845"/>
              <a:ext cx="2946370" cy="968250"/>
            </a:xfrm>
            <a:prstGeom prst="rect">
              <a:avLst/>
            </a:prstGeom>
            <a:noFill/>
            <a:ln>
              <a:noFill/>
            </a:ln>
          </p:spPr>
          <p:txBody>
            <a:bodyPr lIns="68569" tIns="34276" rIns="68569" bIns="34276"/>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2000" b="0" i="0" u="none" strike="noStrike" kern="1200" cap="none" spc="0" normalizeH="0" baseline="0" noProof="0" dirty="0">
                  <a:ln>
                    <a:noFill/>
                  </a:ln>
                  <a:solidFill>
                    <a:srgbClr val="772483">
                      <a:lumMod val="50000"/>
                    </a:srgbClr>
                  </a:solidFill>
                  <a:effectLst/>
                  <a:uLnTx/>
                  <a:uFillTx/>
                  <a:latin typeface="Arial" panose="020B0604020202020204" pitchFamily="34" charset="0"/>
                  <a:ea typeface="Calibri"/>
                  <a:cs typeface="Arial" panose="020B0604020202020204" pitchFamily="34" charset="0"/>
                  <a:sym typeface="Calibri"/>
                </a:rPr>
                <a:t>Assessment responses drive Personalized content is matched to each parent and child’s unique needs.  </a:t>
              </a:r>
            </a:p>
          </p:txBody>
        </p:sp>
      </p:grpSp>
      <p:pic>
        <p:nvPicPr>
          <p:cNvPr id="19" name="Shape 226"/>
          <p:cNvPicPr preferRelativeResize="0">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11385" y="4054330"/>
            <a:ext cx="979060" cy="86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Shape 227"/>
          <p:cNvPicPr preferRelativeResize="0">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21028" y="2188226"/>
            <a:ext cx="1715051" cy="216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Shape 229"/>
          <p:cNvSpPr txBox="1">
            <a:spLocks noChangeArrowheads="1"/>
          </p:cNvSpPr>
          <p:nvPr/>
        </p:nvSpPr>
        <p:spPr bwMode="auto">
          <a:xfrm>
            <a:off x="5773317" y="1410897"/>
            <a:ext cx="2802223" cy="67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lstStyle>
            <a:lvl1pPr>
              <a:spcBef>
                <a:spcPct val="20000"/>
              </a:spcBef>
              <a:buClr>
                <a:schemeClr val="accent2"/>
              </a:buClr>
              <a:buSzPct val="110000"/>
              <a:buFont typeface="Wingdings" panose="05000000000000000000" pitchFamily="2" charset="2"/>
              <a:buChar char="§"/>
              <a:defRPr sz="2400" b="1">
                <a:solidFill>
                  <a:srgbClr val="595959"/>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SzPct val="110000"/>
              <a:buFont typeface="Arial" panose="020B0604020202020204" pitchFamily="34" charset="0"/>
              <a:buChar char="-"/>
              <a:defRPr sz="2400" b="1">
                <a:solidFill>
                  <a:srgbClr val="595959"/>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10000"/>
              <a:buFont typeface="Times" panose="02020603050405020304" pitchFamily="18" charset="0"/>
              <a:buChar char="•"/>
              <a:defRPr sz="2400" b="1">
                <a:solidFill>
                  <a:srgbClr val="595959"/>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Sustain: Adapt and Curate</a:t>
            </a:r>
          </a:p>
        </p:txBody>
      </p:sp>
      <p:pic>
        <p:nvPicPr>
          <p:cNvPr id="22" name="Picture 29"/>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02364" y="2987563"/>
            <a:ext cx="858568" cy="164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p:nvPr/>
        </p:nvGrpSpPr>
        <p:grpSpPr>
          <a:xfrm>
            <a:off x="8563018" y="1389911"/>
            <a:ext cx="3222583" cy="4533476"/>
            <a:chOff x="5038130" y="2597406"/>
            <a:chExt cx="3067353" cy="2750377"/>
          </a:xfrm>
        </p:grpSpPr>
        <p:pic>
          <p:nvPicPr>
            <p:cNvPr id="32" name="Shape 216" descr="arrow1.png"/>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298969">
              <a:off x="5677235" y="3166597"/>
              <a:ext cx="2102449" cy="578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Shape 220">
              <a:extLst>
                <a:ext uri="{FF2B5EF4-FFF2-40B4-BE49-F238E27FC236}">
                  <a16:creationId xmlns:a16="http://schemas.microsoft.com/office/drawing/2014/main" id="{2011C1BD-98F8-1746-9708-5F4F5119DC7E}"/>
                </a:ext>
              </a:extLst>
            </p:cNvPr>
            <p:cNvSpPr/>
            <p:nvPr/>
          </p:nvSpPr>
          <p:spPr bwMode="auto">
            <a:xfrm>
              <a:off x="5525807" y="3684658"/>
              <a:ext cx="1919196" cy="1146789"/>
            </a:xfrm>
            <a:prstGeom prst="wedgeRoundRectCallout">
              <a:avLst>
                <a:gd name="adj1" fmla="val -44080"/>
                <a:gd name="adj2" fmla="val 30001"/>
                <a:gd name="adj3" fmla="val 16667"/>
              </a:avLst>
            </a:prstGeom>
            <a:solidFill>
              <a:schemeClr val="bg2">
                <a:lumMod val="60000"/>
                <a:lumOff val="40000"/>
              </a:schemeClr>
            </a:solidFill>
            <a:ln w="28575" cap="flat" cmpd="sng">
              <a:noFill/>
              <a:prstDash val="solid"/>
              <a:round/>
              <a:headEnd type="none" w="med" len="med"/>
              <a:tailEnd type="none" w="med" len="med"/>
            </a:ln>
          </p:spPr>
          <p:txBody>
            <a:bodyPr lIns="68569" tIns="34276" rIns="68569" bIns="34276"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72483">
                      <a:lumMod val="50000"/>
                    </a:srgbClr>
                  </a:solidFill>
                  <a:effectLst/>
                  <a:uLnTx/>
                  <a:uFillTx/>
                  <a:latin typeface="Arial" panose="020B0604020202020204" pitchFamily="34" charset="0"/>
                  <a:ea typeface="Calibri"/>
                  <a:cs typeface="Arial" panose="020B0604020202020204" pitchFamily="34" charset="0"/>
                  <a:sym typeface="Calibri"/>
                </a:rPr>
                <a:t>Adapt through a combination of automated and peer/coach real-time and ongoing support.</a:t>
              </a:r>
            </a:p>
          </p:txBody>
        </p:sp>
        <p:pic>
          <p:nvPicPr>
            <p:cNvPr id="34" name="Shape 206" descr="arrow1.png"/>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0420456">
              <a:off x="5404259" y="4811133"/>
              <a:ext cx="2091815" cy="5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Shape 229"/>
            <p:cNvSpPr txBox="1">
              <a:spLocks noChangeArrowheads="1"/>
            </p:cNvSpPr>
            <p:nvPr/>
          </p:nvSpPr>
          <p:spPr bwMode="auto">
            <a:xfrm>
              <a:off x="5038130" y="2597406"/>
              <a:ext cx="3067353" cy="412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lstStyle>
              <a:lvl1pPr>
                <a:spcBef>
                  <a:spcPct val="20000"/>
                </a:spcBef>
                <a:buClr>
                  <a:schemeClr val="accent2"/>
                </a:buClr>
                <a:buSzPct val="110000"/>
                <a:buFont typeface="Wingdings" panose="05000000000000000000" pitchFamily="2" charset="2"/>
                <a:buChar char="§"/>
                <a:defRPr sz="2400" b="1">
                  <a:solidFill>
                    <a:srgbClr val="595959"/>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SzPct val="110000"/>
                <a:buFont typeface="Arial" panose="020B0604020202020204" pitchFamily="34" charset="0"/>
                <a:buChar char="-"/>
                <a:defRPr sz="2400" b="1">
                  <a:solidFill>
                    <a:srgbClr val="595959"/>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10000"/>
                <a:buFont typeface="Times" panose="02020603050405020304" pitchFamily="18" charset="0"/>
                <a:buChar char="•"/>
                <a:defRPr sz="2400" b="1">
                  <a:solidFill>
                    <a:srgbClr val="595959"/>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Ongoing Personalization</a:t>
              </a:r>
            </a:p>
          </p:txBody>
        </p:sp>
      </p:grpSp>
    </p:spTree>
    <p:extLst>
      <p:ext uri="{BB962C8B-B14F-4D97-AF65-F5344CB8AC3E}">
        <p14:creationId xmlns:p14="http://schemas.microsoft.com/office/powerpoint/2010/main" val="5145324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741116" y="1641567"/>
            <a:ext cx="2142047" cy="4392366"/>
            <a:chOff x="4473180" y="769144"/>
            <a:chExt cx="2244328" cy="4244579"/>
          </a:xfrm>
        </p:grpSpPr>
        <p:pic>
          <p:nvPicPr>
            <p:cNvPr id="65538" name="Picture 2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4864" y="1143000"/>
              <a:ext cx="1960960" cy="3487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a:grpSpLocks/>
            </p:cNvGrpSpPr>
            <p:nvPr/>
          </p:nvGrpSpPr>
          <p:grpSpPr bwMode="auto">
            <a:xfrm>
              <a:off x="4886326" y="1640677"/>
              <a:ext cx="1407319" cy="483139"/>
              <a:chOff x="4822036" y="1902279"/>
              <a:chExt cx="2925871" cy="1135935"/>
            </a:xfrm>
          </p:grpSpPr>
          <p:sp>
            <p:nvSpPr>
              <p:cNvPr id="30" name="Rounded Rectangle 29"/>
              <p:cNvSpPr/>
              <p:nvPr/>
            </p:nvSpPr>
            <p:spPr>
              <a:xfrm>
                <a:off x="5232945" y="1902279"/>
                <a:ext cx="2514962" cy="1086143"/>
              </a:xfrm>
              <a:prstGeom prst="roundRect">
                <a:avLst/>
              </a:prstGeom>
              <a:solidFill>
                <a:srgbClr val="ED7C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Oval 30"/>
              <p:cNvSpPr/>
              <p:nvPr/>
            </p:nvSpPr>
            <p:spPr>
              <a:xfrm>
                <a:off x="4822036" y="2683295"/>
                <a:ext cx="297043" cy="296730"/>
              </a:xfrm>
              <a:prstGeom prst="ellipse">
                <a:avLst/>
              </a:prstGeom>
              <a:solidFill>
                <a:srgbClr val="ED7C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TextBox 31"/>
              <p:cNvSpPr txBox="1"/>
              <p:nvPr/>
            </p:nvSpPr>
            <p:spPr>
              <a:xfrm>
                <a:off x="4829463" y="2686093"/>
                <a:ext cx="470318" cy="352121"/>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7" b="0" i="0" u="none" strike="noStrike" kern="1200" cap="none" spc="0" normalizeH="0" baseline="0" noProof="0" dirty="0">
                    <a:ln>
                      <a:noFill/>
                    </a:ln>
                    <a:solidFill>
                      <a:srgbClr val="000000"/>
                    </a:solidFill>
                    <a:effectLst/>
                    <a:uLnTx/>
                    <a:uFillTx/>
                    <a:latin typeface="Arial" panose="020B0604020202020204"/>
                    <a:ea typeface="+mn-ea"/>
                    <a:cs typeface="MS PGothic" panose="020B0600070205080204" pitchFamily="34" charset="-128"/>
                  </a:rPr>
                  <a:t>H</a:t>
                </a:r>
              </a:p>
            </p:txBody>
          </p:sp>
          <p:sp>
            <p:nvSpPr>
              <p:cNvPr id="33" name="TextBox 32"/>
              <p:cNvSpPr txBox="1"/>
              <p:nvPr/>
            </p:nvSpPr>
            <p:spPr>
              <a:xfrm>
                <a:off x="5381469" y="1989061"/>
                <a:ext cx="2210495" cy="72889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3" b="0" i="0" u="none" strike="noStrike" kern="1200" cap="none" spc="0" normalizeH="0" baseline="0" noProof="0" dirty="0">
                    <a:ln>
                      <a:noFill/>
                    </a:ln>
                    <a:solidFill>
                      <a:srgbClr val="000000"/>
                    </a:solidFill>
                    <a:effectLst/>
                    <a:uLnTx/>
                    <a:uFillTx/>
                    <a:latin typeface="Arial" panose="020B0604020202020204"/>
                    <a:ea typeface="+mn-ea"/>
                    <a:cs typeface="MS PGothic" panose="020B0600070205080204" pitchFamily="34" charset="-128"/>
                  </a:rPr>
                  <a:t>You can love your child and dislike his behavior at the same time. You can reward positive behavior with love and acceptance no matter where they are in their journey.</a:t>
                </a:r>
              </a:p>
            </p:txBody>
          </p:sp>
        </p:grpSp>
        <p:grpSp>
          <p:nvGrpSpPr>
            <p:cNvPr id="37" name="Group 36"/>
            <p:cNvGrpSpPr>
              <a:grpSpLocks/>
            </p:cNvGrpSpPr>
            <p:nvPr/>
          </p:nvGrpSpPr>
          <p:grpSpPr bwMode="auto">
            <a:xfrm>
              <a:off x="4886326" y="2469363"/>
              <a:ext cx="1445419" cy="491477"/>
              <a:chOff x="4774707" y="3538815"/>
              <a:chExt cx="2925871" cy="1162702"/>
            </a:xfrm>
          </p:grpSpPr>
          <p:sp>
            <p:nvSpPr>
              <p:cNvPr id="38" name="Rounded Rectangle 37"/>
              <p:cNvSpPr/>
              <p:nvPr/>
            </p:nvSpPr>
            <p:spPr>
              <a:xfrm>
                <a:off x="5186836" y="3538815"/>
                <a:ext cx="2513742" cy="1087248"/>
              </a:xfrm>
              <a:prstGeom prst="roundRect">
                <a:avLst/>
              </a:prstGeom>
              <a:solidFill>
                <a:srgbClr val="ED7C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 name="Oval 38"/>
              <p:cNvSpPr/>
              <p:nvPr/>
            </p:nvSpPr>
            <p:spPr>
              <a:xfrm>
                <a:off x="4774707" y="4344393"/>
                <a:ext cx="296444" cy="295755"/>
              </a:xfrm>
              <a:prstGeom prst="ellipse">
                <a:avLst/>
              </a:prstGeom>
              <a:solidFill>
                <a:srgbClr val="ED7C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0" name="TextBox 39"/>
              <p:cNvSpPr txBox="1"/>
              <p:nvPr/>
            </p:nvSpPr>
            <p:spPr>
              <a:xfrm>
                <a:off x="4786756" y="4347212"/>
                <a:ext cx="469972" cy="354305"/>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7" b="0" i="0" u="none" strike="noStrike" kern="1200" cap="none" spc="0" normalizeH="0" baseline="0" noProof="0" dirty="0">
                    <a:ln>
                      <a:noFill/>
                    </a:ln>
                    <a:solidFill>
                      <a:srgbClr val="000000"/>
                    </a:solidFill>
                    <a:effectLst/>
                    <a:uLnTx/>
                    <a:uFillTx/>
                    <a:latin typeface="Arial" panose="020B0604020202020204"/>
                    <a:ea typeface="+mn-ea"/>
                    <a:cs typeface="MS PGothic" panose="020B0600070205080204" pitchFamily="34" charset="-128"/>
                  </a:rPr>
                  <a:t>H</a:t>
                </a:r>
              </a:p>
            </p:txBody>
          </p:sp>
          <p:sp>
            <p:nvSpPr>
              <p:cNvPr id="41" name="TextBox 40"/>
              <p:cNvSpPr txBox="1"/>
              <p:nvPr/>
            </p:nvSpPr>
            <p:spPr>
              <a:xfrm>
                <a:off x="5333851" y="3583883"/>
                <a:ext cx="2258268" cy="86875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3" b="0" i="0" u="none" strike="noStrike" kern="1200" cap="none" spc="0" normalizeH="0" baseline="0" noProof="0" dirty="0">
                    <a:ln>
                      <a:noFill/>
                    </a:ln>
                    <a:solidFill>
                      <a:srgbClr val="000000"/>
                    </a:solidFill>
                    <a:effectLst/>
                    <a:uLnTx/>
                    <a:uFillTx/>
                    <a:latin typeface="Arial" panose="020B0604020202020204"/>
                    <a:ea typeface="+mn-ea"/>
                    <a:cs typeface="MS PGothic" panose="020B0600070205080204" pitchFamily="34" charset="-128"/>
                  </a:rPr>
                  <a:t>Invite your child to be a participant in creating a plan to feel better and stop using. Together, plan out some tangible next steps you can take to get more information about opioid treatment options.</a:t>
                </a:r>
              </a:p>
            </p:txBody>
          </p:sp>
        </p:grpSp>
        <p:grpSp>
          <p:nvGrpSpPr>
            <p:cNvPr id="42" name="Group 41"/>
            <p:cNvGrpSpPr>
              <a:grpSpLocks/>
            </p:cNvGrpSpPr>
            <p:nvPr/>
          </p:nvGrpSpPr>
          <p:grpSpPr bwMode="auto">
            <a:xfrm>
              <a:off x="4886325" y="3155154"/>
              <a:ext cx="1420416" cy="371223"/>
              <a:chOff x="4795918" y="3726831"/>
              <a:chExt cx="2936907" cy="905233"/>
            </a:xfrm>
          </p:grpSpPr>
          <p:sp>
            <p:nvSpPr>
              <p:cNvPr id="43" name="Rounded Rectangle 42"/>
              <p:cNvSpPr/>
              <p:nvPr/>
            </p:nvSpPr>
            <p:spPr>
              <a:xfrm>
                <a:off x="5216884" y="3726831"/>
                <a:ext cx="2515941" cy="833265"/>
              </a:xfrm>
              <a:prstGeom prst="roundRect">
                <a:avLst/>
              </a:prstGeom>
              <a:solidFill>
                <a:srgbClr val="ED7C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4" name="TextBox 43"/>
              <p:cNvSpPr txBox="1"/>
              <p:nvPr/>
            </p:nvSpPr>
            <p:spPr>
              <a:xfrm>
                <a:off x="5367051" y="3802319"/>
                <a:ext cx="2257457" cy="616463"/>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3" b="0" i="0" u="none" strike="noStrike" kern="1200" cap="none" spc="0" normalizeH="0" baseline="0" noProof="0" dirty="0">
                    <a:ln>
                      <a:noFill/>
                    </a:ln>
                    <a:solidFill>
                      <a:srgbClr val="000000"/>
                    </a:solidFill>
                    <a:effectLst/>
                    <a:uLnTx/>
                    <a:uFillTx/>
                    <a:latin typeface="Arial" panose="020B0604020202020204"/>
                    <a:ea typeface="+mn-ea"/>
                    <a:cs typeface="MS PGothic" panose="020B0600070205080204" pitchFamily="34" charset="-128"/>
                  </a:rPr>
                  <a:t>Click </a:t>
                </a:r>
                <a:r>
                  <a:rPr kumimoji="0" lang="en-US" sz="423" b="0" i="0" u="sng" strike="noStrike" kern="1200" cap="none" spc="0" normalizeH="0" baseline="0" noProof="0" dirty="0">
                    <a:ln>
                      <a:noFill/>
                    </a:ln>
                    <a:solidFill>
                      <a:srgbClr val="000000"/>
                    </a:solidFill>
                    <a:effectLst/>
                    <a:uLnTx/>
                    <a:uFillTx/>
                    <a:latin typeface="Arial" panose="020B0604020202020204"/>
                    <a:ea typeface="+mn-ea"/>
                    <a:cs typeface="MS PGothic" panose="020B0600070205080204" pitchFamily="34" charset="-128"/>
                  </a:rPr>
                  <a:t>here</a:t>
                </a:r>
                <a:r>
                  <a:rPr kumimoji="0" lang="en-US" sz="423" b="0" i="0" u="none" strike="noStrike" kern="1200" cap="none" spc="0" normalizeH="0" baseline="0" noProof="0" dirty="0">
                    <a:ln>
                      <a:noFill/>
                    </a:ln>
                    <a:solidFill>
                      <a:srgbClr val="000000"/>
                    </a:solidFill>
                    <a:effectLst/>
                    <a:uLnTx/>
                    <a:uFillTx/>
                    <a:latin typeface="Arial" panose="020B0604020202020204"/>
                    <a:ea typeface="+mn-ea"/>
                    <a:cs typeface="MS PGothic" panose="020B0600070205080204" pitchFamily="34" charset="-128"/>
                  </a:rPr>
                  <a:t> schedule a chat session with a coach about navigating the treatment system based on your individual needs.</a:t>
                </a:r>
              </a:p>
            </p:txBody>
          </p:sp>
          <p:sp>
            <p:nvSpPr>
              <p:cNvPr id="45" name="Oval 44"/>
              <p:cNvSpPr/>
              <p:nvPr/>
            </p:nvSpPr>
            <p:spPr>
              <a:xfrm>
                <a:off x="4795918" y="4263953"/>
                <a:ext cx="295414" cy="296143"/>
              </a:xfrm>
              <a:prstGeom prst="ellipse">
                <a:avLst/>
              </a:prstGeom>
              <a:solidFill>
                <a:srgbClr val="ED7C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6" name="TextBox 45"/>
              <p:cNvSpPr txBox="1"/>
              <p:nvPr/>
            </p:nvSpPr>
            <p:spPr>
              <a:xfrm>
                <a:off x="4813154" y="4266858"/>
                <a:ext cx="472661" cy="365206"/>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7" b="0" i="0" u="none" strike="noStrike" kern="1200" cap="none" spc="0" normalizeH="0" baseline="0" noProof="0" dirty="0">
                    <a:ln>
                      <a:noFill/>
                    </a:ln>
                    <a:solidFill>
                      <a:srgbClr val="000000"/>
                    </a:solidFill>
                    <a:effectLst/>
                    <a:uLnTx/>
                    <a:uFillTx/>
                    <a:latin typeface="Arial" panose="020B0604020202020204"/>
                    <a:ea typeface="+mn-ea"/>
                    <a:cs typeface="MS PGothic" panose="020B0600070205080204" pitchFamily="34" charset="-128"/>
                  </a:rPr>
                  <a:t>H</a:t>
                </a:r>
              </a:p>
            </p:txBody>
          </p:sp>
        </p:grpSp>
        <p:pic>
          <p:nvPicPr>
            <p:cNvPr id="65545" name="Picture 5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3180" y="769144"/>
              <a:ext cx="2244328" cy="4244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 name="Group 51"/>
            <p:cNvGrpSpPr>
              <a:grpSpLocks/>
            </p:cNvGrpSpPr>
            <p:nvPr/>
          </p:nvGrpSpPr>
          <p:grpSpPr bwMode="auto">
            <a:xfrm>
              <a:off x="5641181" y="2200273"/>
              <a:ext cx="620316" cy="166954"/>
              <a:chOff x="6438092" y="3073596"/>
              <a:chExt cx="1264001" cy="396230"/>
            </a:xfrm>
          </p:grpSpPr>
          <p:sp>
            <p:nvSpPr>
              <p:cNvPr id="53" name="Rounded Rectangle 52"/>
              <p:cNvSpPr/>
              <p:nvPr/>
            </p:nvSpPr>
            <p:spPr>
              <a:xfrm>
                <a:off x="6438092" y="3073596"/>
                <a:ext cx="1264001" cy="38147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4" name="TextBox 53"/>
              <p:cNvSpPr txBox="1"/>
              <p:nvPr/>
            </p:nvSpPr>
            <p:spPr>
              <a:xfrm>
                <a:off x="6476910" y="3141413"/>
                <a:ext cx="1203348" cy="328413"/>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3" b="0" i="0" u="none" strike="noStrike" kern="1200" cap="none" spc="0" normalizeH="0" baseline="0" noProof="0" dirty="0">
                    <a:ln>
                      <a:noFill/>
                    </a:ln>
                    <a:solidFill>
                      <a:srgbClr val="772483"/>
                    </a:solidFill>
                    <a:effectLst/>
                    <a:uLnTx/>
                    <a:uFillTx/>
                    <a:latin typeface="Arial" panose="020B0604020202020204"/>
                    <a:ea typeface="+mn-ea"/>
                    <a:cs typeface="MS PGothic" panose="020B0600070205080204" pitchFamily="34" charset="-128"/>
                  </a:rPr>
                  <a:t>Treatment advice. </a:t>
                </a:r>
              </a:p>
            </p:txBody>
          </p:sp>
        </p:grpSp>
      </p:grpSp>
      <p:sp>
        <p:nvSpPr>
          <p:cNvPr id="2" name="Title 1"/>
          <p:cNvSpPr>
            <a:spLocks noGrp="1"/>
          </p:cNvSpPr>
          <p:nvPr>
            <p:ph type="title"/>
          </p:nvPr>
        </p:nvSpPr>
        <p:spPr/>
        <p:txBody>
          <a:bodyPr/>
          <a:lstStyle/>
          <a:p>
            <a:r>
              <a:rPr lang="en-US" dirty="0"/>
              <a:t>Text “Join” to 55753</a:t>
            </a: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34D2A0-D88B-48E9-9263-2336432C13C1}" type="slidenum">
              <a:rPr kumimoji="0" lang="en-US" sz="1800" b="0" i="0" u="none" strike="noStrike" kern="1200" cap="none" spc="0" normalizeH="0" baseline="0" noProof="0" smtClean="0">
                <a:ln>
                  <a:noFill/>
                </a:ln>
                <a:solidFill>
                  <a:srgbClr val="FFFFFF">
                    <a:lumMod val="50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US" sz="18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endParaRPr>
          </a:p>
        </p:txBody>
      </p:sp>
      <p:grpSp>
        <p:nvGrpSpPr>
          <p:cNvPr id="4" name="Group 3"/>
          <p:cNvGrpSpPr/>
          <p:nvPr/>
        </p:nvGrpSpPr>
        <p:grpSpPr>
          <a:xfrm>
            <a:off x="3079727" y="1641567"/>
            <a:ext cx="2249246" cy="4418051"/>
            <a:chOff x="-1756176" y="911912"/>
            <a:chExt cx="2669383" cy="5048463"/>
          </a:xfrm>
        </p:grpSpPr>
        <p:pic>
          <p:nvPicPr>
            <p:cNvPr id="6554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6176" y="911912"/>
              <a:ext cx="2669383" cy="504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4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39781" y="1542325"/>
              <a:ext cx="2236591" cy="3865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2245937"/>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Parent Coaching: Offering peer-to-peer support</a:t>
            </a:r>
          </a:p>
        </p:txBody>
      </p:sp>
      <p:sp>
        <p:nvSpPr>
          <p:cNvPr id="3" name="Content Placeholder 2"/>
          <p:cNvSpPr>
            <a:spLocks noGrp="1"/>
          </p:cNvSpPr>
          <p:nvPr>
            <p:ph idx="1"/>
          </p:nvPr>
        </p:nvSpPr>
        <p:spPr>
          <a:xfrm>
            <a:off x="546265" y="1320744"/>
            <a:ext cx="7428154" cy="4830673"/>
          </a:xfrm>
        </p:spPr>
        <p:txBody>
          <a:bodyPr/>
          <a:lstStyle/>
          <a:p>
            <a:r>
              <a:rPr lang="en-US" dirty="0"/>
              <a:t>Trained, volunteer Parent Coaches who have personal experience with a child’s substance use disorder provide coaching to parents now in that situation</a:t>
            </a:r>
          </a:p>
          <a:p>
            <a:endParaRPr lang="en-US" dirty="0"/>
          </a:p>
          <a:p>
            <a:r>
              <a:rPr lang="en-US" dirty="0"/>
              <a:t>Coaching happens by phone – usually about five times over a period of 6 weeks</a:t>
            </a:r>
          </a:p>
          <a:p>
            <a:endParaRPr lang="en-US" dirty="0"/>
          </a:p>
          <a:p>
            <a:r>
              <a:rPr lang="en-US" dirty="0"/>
              <a:t>Parent Coaches listen to the parent seeking support and help the parent find ways to help their family and themselves</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pic>
        <p:nvPicPr>
          <p:cNvPr id="8" name="Picture 7"/>
          <p:cNvPicPr>
            <a:picLocks noChangeAspect="1"/>
          </p:cNvPicPr>
          <p:nvPr/>
        </p:nvPicPr>
        <p:blipFill>
          <a:blip r:embed="rId3"/>
          <a:stretch>
            <a:fillRect/>
          </a:stretch>
        </p:blipFill>
        <p:spPr>
          <a:xfrm>
            <a:off x="7846675" y="1657686"/>
            <a:ext cx="3791145" cy="3816546"/>
          </a:xfrm>
          <a:prstGeom prst="rect">
            <a:avLst/>
          </a:prstGeom>
        </p:spPr>
      </p:pic>
    </p:spTree>
    <p:extLst>
      <p:ext uri="{BB962C8B-B14F-4D97-AF65-F5344CB8AC3E}">
        <p14:creationId xmlns:p14="http://schemas.microsoft.com/office/powerpoint/2010/main" val="3601101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http://sc01.alicdn.com/kf/HTB1FXxAKpXXXXcwXFXXq6xXFXXX6/FRP-Ladder.jpg"/>
          <p:cNvPicPr>
            <a:picLocks noChangeAspect="1" noChangeArrowheads="1"/>
          </p:cNvPicPr>
          <p:nvPr/>
        </p:nvPicPr>
        <p:blipFill>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823200" y="1456907"/>
            <a:ext cx="1428581" cy="4775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t>From pills to heroin…</a:t>
            </a:r>
            <a:endParaRPr lang="en-US" dirty="0"/>
          </a:p>
        </p:txBody>
      </p:sp>
      <p:sp>
        <p:nvSpPr>
          <p:cNvPr id="3" name="Content Placeholder 2"/>
          <p:cNvSpPr>
            <a:spLocks noGrp="1"/>
          </p:cNvSpPr>
          <p:nvPr>
            <p:ph idx="1"/>
          </p:nvPr>
        </p:nvSpPr>
        <p:spPr>
          <a:xfrm>
            <a:off x="546265" y="1320744"/>
            <a:ext cx="6999844" cy="4830673"/>
          </a:xfrm>
        </p:spPr>
        <p:txBody>
          <a:bodyPr/>
          <a:lstStyle/>
          <a:p>
            <a:r>
              <a:rPr lang="en-US" dirty="0"/>
              <a:t>A transition from marijuana and alcohol to heroin (and other drugs) was once less common</a:t>
            </a:r>
          </a:p>
          <a:p>
            <a:r>
              <a:rPr lang="en-US" dirty="0"/>
              <a:t>Pills provide additional “rungs in the ladder” that make progression toward more addictive drugs more common</a:t>
            </a:r>
          </a:p>
          <a:p>
            <a:r>
              <a:rPr lang="en-US" dirty="0"/>
              <a:t>50 – 75% of people using heroin started by misusing opioid pills</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pic>
        <p:nvPicPr>
          <p:cNvPr id="2052" name="Picture 4" descr="http://cdn.sheknows.com/articles/2012/12/isolated-bottle-vodk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82262" y="4808571"/>
            <a:ext cx="412583" cy="110899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cdn.psychologytoday.com/sites/default/files/blogs/53289/2014/01/141393-14233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1086" y="4922745"/>
            <a:ext cx="820829" cy="812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oxycodo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80837" y="3448077"/>
            <a:ext cx="2198364" cy="127430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cdn.patch.com/users/12838/2015/02/T800x600/20150254d3e26458bbf.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80837" y="1456907"/>
            <a:ext cx="2198364" cy="1648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84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Resources in your community</a:t>
            </a:r>
            <a:endParaRPr lang="en-US" dirty="0"/>
          </a:p>
        </p:txBody>
      </p:sp>
      <p:sp>
        <p:nvSpPr>
          <p:cNvPr id="3" name="Content Placeholder 2"/>
          <p:cNvSpPr>
            <a:spLocks noGrp="1"/>
          </p:cNvSpPr>
          <p:nvPr>
            <p:ph idx="1"/>
          </p:nvPr>
        </p:nvSpPr>
        <p:spPr/>
        <p:txBody>
          <a:bodyPr>
            <a:normAutofit lnSpcReduction="10000"/>
          </a:bodyPr>
          <a:lstStyle/>
          <a:p>
            <a:r>
              <a:rPr lang="en-US"/>
              <a:t>Treatment: If someone is seeking treatment, where can they go? Who can they (or their family) talk to?</a:t>
            </a:r>
          </a:p>
          <a:p>
            <a:endParaRPr lang="en-US"/>
          </a:p>
          <a:p>
            <a:r>
              <a:rPr lang="en-US"/>
              <a:t>Prevention: What are the prevention programs in your community? How can they be supported?</a:t>
            </a:r>
          </a:p>
          <a:p>
            <a:pPr lvl="1"/>
            <a:endParaRPr lang="en-US"/>
          </a:p>
          <a:p>
            <a:r>
              <a:rPr lang="en-US"/>
              <a:t>Community Involvement: What activities / programs are alternatives for young people</a:t>
            </a:r>
          </a:p>
          <a:p>
            <a:endParaRPr lang="en-US"/>
          </a:p>
          <a:p>
            <a:r>
              <a:rPr lang="en-US"/>
              <a:t>Advocacy: What organizations are working to change policies to effectively respond to the opioid crisis?</a:t>
            </a:r>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861089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sp>
        <p:nvSpPr>
          <p:cNvPr id="2" name="Title 1"/>
          <p:cNvSpPr>
            <a:spLocks noGrp="1"/>
          </p:cNvSpPr>
          <p:nvPr>
            <p:ph type="ctrTitle"/>
          </p:nvPr>
        </p:nvSpPr>
        <p:spPr/>
        <p:txBody>
          <a:bodyPr/>
          <a:lstStyle/>
          <a:p>
            <a:r>
              <a:rPr lang="en-US"/>
              <a:t>Questions, comments?</a:t>
            </a:r>
            <a:endParaRPr lang="en-US" dirty="0"/>
          </a:p>
        </p:txBody>
      </p:sp>
    </p:spTree>
    <p:extLst>
      <p:ext uri="{BB962C8B-B14F-4D97-AF65-F5344CB8AC3E}">
        <p14:creationId xmlns:p14="http://schemas.microsoft.com/office/powerpoint/2010/main" val="25816755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24000" y="2316163"/>
            <a:ext cx="9144000" cy="2387600"/>
          </a:xfrm>
        </p:spPr>
        <p:txBody>
          <a:bodyPr>
            <a:normAutofit fontScale="90000"/>
          </a:bodyPr>
          <a:lstStyle/>
          <a:p>
            <a:r>
              <a:rPr lang="en-US" dirty="0"/>
              <a:t>Kevin Collins</a:t>
            </a:r>
            <a:br>
              <a:rPr lang="en-US" dirty="0"/>
            </a:br>
            <a:r>
              <a:rPr lang="en-US" dirty="0">
                <a:hlinkClick r:id="rId3"/>
              </a:rPr>
              <a:t>kcollins@toendaddiction.org</a:t>
            </a:r>
            <a:br>
              <a:rPr lang="en-US" dirty="0"/>
            </a:br>
            <a:br>
              <a:rPr lang="en-US" dirty="0"/>
            </a:br>
            <a:r>
              <a:rPr lang="en-US" dirty="0"/>
              <a:t>Madison Moore</a:t>
            </a:r>
            <a:br>
              <a:rPr lang="en-US" dirty="0"/>
            </a:br>
            <a:r>
              <a:rPr lang="en-US" dirty="0">
                <a:hlinkClick r:id="rId4"/>
              </a:rPr>
              <a:t>mmoore@toendaddiction.org</a:t>
            </a:r>
            <a:r>
              <a:rPr lang="en-US" dirty="0"/>
              <a:t> </a:t>
            </a:r>
          </a:p>
        </p:txBody>
      </p:sp>
    </p:spTree>
    <p:extLst>
      <p:ext uri="{BB962C8B-B14F-4D97-AF65-F5344CB8AC3E}">
        <p14:creationId xmlns:p14="http://schemas.microsoft.com/office/powerpoint/2010/main" val="37481127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6264275"/>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CD7EC4-FBAE-BE45-AB6C-9493448CF961}" type="slidenum">
              <a:rPr kumimoji="0" lang="en-US" sz="1800" b="0" i="0" u="none" strike="noStrike" kern="1200" cap="none" spc="0" normalizeH="0" baseline="0" noProof="0" smtClean="0">
                <a:ln>
                  <a:noFill/>
                </a:ln>
                <a:solidFill>
                  <a:srgbClr val="FFFFFF">
                    <a:lumMod val="50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US" sz="18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030068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Thank you …</a:t>
            </a:r>
            <a:endParaRPr lang="en-US" sz="4800"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00ACC8"/>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US" sz="1800" b="0" i="0" u="none" strike="noStrike" kern="1200" cap="none" spc="0" normalizeH="0" baseline="0" noProof="0" dirty="0">
              <a:ln>
                <a:noFill/>
              </a:ln>
              <a:solidFill>
                <a:srgbClr val="00ACC8"/>
              </a:solidFill>
              <a:effectLst/>
              <a:uLnTx/>
              <a:uFillTx/>
              <a:latin typeface="Arial" panose="020B0604020202020204"/>
              <a:ea typeface="+mn-ea"/>
              <a:cs typeface="+mn-cs"/>
            </a:endParaRPr>
          </a:p>
        </p:txBody>
      </p:sp>
      <p:pic>
        <p:nvPicPr>
          <p:cNvPr id="1026" name="Picture 2" descr="http://www.drugfree.org/wp-content/uploads/2015/12/hidta-logo.jpg"/>
          <p:cNvPicPr>
            <a:picLocks noChangeAspect="1" noChangeArrowheads="1"/>
          </p:cNvPicPr>
          <p:nvPr/>
        </p:nvPicPr>
        <p:blipFill rotWithShape="1">
          <a:blip r:embed="rId3">
            <a:extLst>
              <a:ext uri="{28A0092B-C50C-407E-A947-70E740481C1C}">
                <a14:useLocalDpi xmlns:a14="http://schemas.microsoft.com/office/drawing/2010/main" val="0"/>
              </a:ext>
            </a:extLst>
          </a:blip>
          <a:srcRect r="75322"/>
          <a:stretch/>
        </p:blipFill>
        <p:spPr bwMode="auto">
          <a:xfrm>
            <a:off x="2032272" y="3972186"/>
            <a:ext cx="1905563" cy="19172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5600" y="2006601"/>
            <a:ext cx="3901440" cy="1120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050840" y="1417256"/>
            <a:ext cx="5181600" cy="25549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772483"/>
                </a:solidFill>
                <a:effectLst/>
                <a:uLnTx/>
                <a:uFillTx/>
                <a:latin typeface="Arial" panose="020B0604020202020204" pitchFamily="34" charset="0"/>
                <a:ea typeface="+mn-ea"/>
                <a:cs typeface="Arial" panose="020B0604020202020204" pitchFamily="34" charset="0"/>
              </a:rPr>
              <a:t>A comprehensive law enforcement and prevention “360 Strategy” to help cities dealing with a heroin and prescription drug misuse epidemic, and its associated violent crime</a:t>
            </a:r>
          </a:p>
        </p:txBody>
      </p:sp>
      <p:sp>
        <p:nvSpPr>
          <p:cNvPr id="6" name="TextBox 5"/>
          <p:cNvSpPr txBox="1"/>
          <p:nvPr/>
        </p:nvSpPr>
        <p:spPr>
          <a:xfrm>
            <a:off x="6050840" y="4771310"/>
            <a:ext cx="5181600" cy="9131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772483"/>
                </a:solidFill>
                <a:effectLst/>
                <a:uLnTx/>
                <a:uFillTx/>
                <a:latin typeface="Arial" panose="020B0604020202020204" pitchFamily="34" charset="0"/>
                <a:ea typeface="+mn-ea"/>
                <a:cs typeface="Arial" panose="020B0604020202020204" pitchFamily="34" charset="0"/>
              </a:rPr>
              <a:t>"Investing in partnerships to build safe and healthy communities" </a:t>
            </a:r>
          </a:p>
        </p:txBody>
      </p:sp>
    </p:spTree>
    <p:extLst>
      <p:ext uri="{BB962C8B-B14F-4D97-AF65-F5344CB8AC3E}">
        <p14:creationId xmlns:p14="http://schemas.microsoft.com/office/powerpoint/2010/main" val="1593877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Opioid risks</a:t>
            </a:r>
            <a:endParaRPr lang="en-US" dirty="0"/>
          </a:p>
        </p:txBody>
      </p:sp>
      <p:sp>
        <p:nvSpPr>
          <p:cNvPr id="3" name="Content Placeholder 2"/>
          <p:cNvSpPr>
            <a:spLocks noGrp="1"/>
          </p:cNvSpPr>
          <p:nvPr>
            <p:ph idx="1"/>
          </p:nvPr>
        </p:nvSpPr>
        <p:spPr/>
        <p:txBody>
          <a:bodyPr/>
          <a:lstStyle/>
          <a:p>
            <a:pPr marL="0" indent="0">
              <a:buNone/>
            </a:pPr>
            <a:r>
              <a:rPr lang="en-US" dirty="0"/>
              <a:t>Opioids become even more dangerous when:</a:t>
            </a:r>
          </a:p>
          <a:p>
            <a:endParaRPr lang="en-US" dirty="0"/>
          </a:p>
          <a:p>
            <a:r>
              <a:rPr lang="en-US" dirty="0"/>
              <a:t>Consumed with alcohol, stimulants or sedatives </a:t>
            </a:r>
          </a:p>
          <a:p>
            <a:endParaRPr lang="en-US" dirty="0"/>
          </a:p>
          <a:p>
            <a:r>
              <a:rPr lang="en-US" dirty="0"/>
              <a:t>Combined with other substances </a:t>
            </a:r>
          </a:p>
          <a:p>
            <a:pPr lvl="1"/>
            <a:r>
              <a:rPr lang="en-US" dirty="0"/>
              <a:t>Some add bulk or “cut” heroin</a:t>
            </a:r>
          </a:p>
          <a:p>
            <a:pPr lvl="1"/>
            <a:r>
              <a:rPr lang="en-US" dirty="0"/>
              <a:t>Others, such as illicit fentanyl, change the potency</a:t>
            </a:r>
          </a:p>
          <a:p>
            <a:pPr lvl="1"/>
            <a:r>
              <a:rPr lang="en-US" dirty="0"/>
              <a:t>People misusing opioids don’t know what they’ll get</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spTree>
    <p:extLst>
      <p:ext uri="{BB962C8B-B14F-4D97-AF65-F5344CB8AC3E}">
        <p14:creationId xmlns:p14="http://schemas.microsoft.com/office/powerpoint/2010/main" val="908276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14515"/>
            <a:ext cx="10871200" cy="1143000"/>
          </a:xfrm>
        </p:spPr>
        <p:txBody>
          <a:bodyPr/>
          <a:lstStyle/>
          <a:p>
            <a:r>
              <a:rPr lang="en-US" dirty="0"/>
              <a:t>CDC’s “three waves” of the opioid epidemic</a:t>
            </a:r>
          </a:p>
        </p:txBody>
      </p:sp>
      <p:sp>
        <p:nvSpPr>
          <p:cNvPr id="3" name="Slide Number Placeholder 2"/>
          <p:cNvSpPr>
            <a:spLocks noGrp="1"/>
          </p:cNvSpPr>
          <p:nvPr>
            <p:ph type="sldNum" sz="quarter" idx="12"/>
          </p:nvPr>
        </p:nvSpPr>
        <p:spPr>
          <a:xfrm>
            <a:off x="4724400" y="6340444"/>
            <a:ext cx="284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3F8F77-9ED7-4399-B4B4-3D8BB602E2E9}" type="slidenum">
              <a:rPr kumimoji="0" lang="en-US" sz="1600" b="0" i="0" u="none" strike="noStrike" kern="1200" cap="none" spc="0" normalizeH="0" baseline="0" noProof="0">
                <a:ln>
                  <a:noFill/>
                </a:ln>
                <a:solidFill>
                  <a:srgbClr val="00ACC8"/>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dirty="0">
              <a:ln>
                <a:noFill/>
              </a:ln>
              <a:solidFill>
                <a:srgbClr val="00ACC8"/>
              </a:solidFill>
              <a:effectLst/>
              <a:uLnTx/>
              <a:uFillTx/>
              <a:latin typeface="Arial" panose="020B0604020202020204"/>
              <a:ea typeface="+mn-ea"/>
              <a:cs typeface="+mn-cs"/>
            </a:endParaRPr>
          </a:p>
        </p:txBody>
      </p:sp>
      <p:pic>
        <p:nvPicPr>
          <p:cNvPr id="1026" name="Picture 2" descr="https://www.cdc.gov/drugoverdose/images/epidemic/3WavesOfTheRiseInOpioidOverdoseDeaths.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0176" y="1667246"/>
            <a:ext cx="6443824" cy="421470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6807201" y="3794529"/>
            <a:ext cx="5252721" cy="1891704"/>
            <a:chOff x="5105399" y="3291432"/>
            <a:chExt cx="3939541" cy="1418778"/>
          </a:xfrm>
        </p:grpSpPr>
        <p:pic>
          <p:nvPicPr>
            <p:cNvPr id="6" name="Picture 5"/>
            <p:cNvPicPr>
              <a:picLocks noChangeAspect="1"/>
            </p:cNvPicPr>
            <p:nvPr/>
          </p:nvPicPr>
          <p:blipFill rotWithShape="1">
            <a:blip r:embed="rId4"/>
            <a:srcRect l="1" t="45909" r="1482" b="-16498"/>
            <a:stretch/>
          </p:blipFill>
          <p:spPr>
            <a:xfrm>
              <a:off x="5105399" y="3643409"/>
              <a:ext cx="3939541" cy="1066801"/>
            </a:xfrm>
            <a:prstGeom prst="rect">
              <a:avLst/>
            </a:prstGeom>
          </p:spPr>
        </p:pic>
        <p:pic>
          <p:nvPicPr>
            <p:cNvPr id="10" name="Picture 9"/>
            <p:cNvPicPr>
              <a:picLocks noChangeAspect="1"/>
            </p:cNvPicPr>
            <p:nvPr/>
          </p:nvPicPr>
          <p:blipFill rotWithShape="1">
            <a:blip r:embed="rId4"/>
            <a:srcRect l="41921" t="3017" r="6629" b="66732"/>
            <a:stretch/>
          </p:blipFill>
          <p:spPr>
            <a:xfrm>
              <a:off x="5181600" y="3291432"/>
              <a:ext cx="2057400" cy="457200"/>
            </a:xfrm>
            <a:prstGeom prst="rect">
              <a:avLst/>
            </a:prstGeom>
          </p:spPr>
        </p:pic>
      </p:grpSp>
      <p:grpSp>
        <p:nvGrpSpPr>
          <p:cNvPr id="11" name="Group 10"/>
          <p:cNvGrpSpPr/>
          <p:nvPr/>
        </p:nvGrpSpPr>
        <p:grpSpPr>
          <a:xfrm>
            <a:off x="6939280" y="1667245"/>
            <a:ext cx="4846320" cy="1548027"/>
            <a:chOff x="5204460" y="1962150"/>
            <a:chExt cx="3634740" cy="1161020"/>
          </a:xfrm>
        </p:grpSpPr>
        <p:pic>
          <p:nvPicPr>
            <p:cNvPr id="5" name="Picture 4"/>
            <p:cNvPicPr>
              <a:picLocks noChangeAspect="1"/>
            </p:cNvPicPr>
            <p:nvPr/>
          </p:nvPicPr>
          <p:blipFill rotWithShape="1">
            <a:blip r:embed="rId5"/>
            <a:srcRect l="23149" t="12444" r="-1" b="305"/>
            <a:stretch/>
          </p:blipFill>
          <p:spPr>
            <a:xfrm>
              <a:off x="5827804" y="1962150"/>
              <a:ext cx="3011396" cy="1161020"/>
            </a:xfrm>
            <a:prstGeom prst="rect">
              <a:avLst/>
            </a:prstGeom>
          </p:spPr>
        </p:pic>
        <p:pic>
          <p:nvPicPr>
            <p:cNvPr id="12" name="Picture 11"/>
            <p:cNvPicPr>
              <a:picLocks noChangeAspect="1"/>
            </p:cNvPicPr>
            <p:nvPr/>
          </p:nvPicPr>
          <p:blipFill rotWithShape="1">
            <a:blip r:embed="rId5"/>
            <a:srcRect r="79630"/>
            <a:stretch/>
          </p:blipFill>
          <p:spPr>
            <a:xfrm>
              <a:off x="5204460" y="2017545"/>
              <a:ext cx="548642" cy="914632"/>
            </a:xfrm>
            <a:prstGeom prst="rect">
              <a:avLst/>
            </a:prstGeom>
          </p:spPr>
        </p:pic>
      </p:grpSp>
    </p:spTree>
    <p:extLst>
      <p:ext uri="{BB962C8B-B14F-4D97-AF65-F5344CB8AC3E}">
        <p14:creationId xmlns:p14="http://schemas.microsoft.com/office/powerpoint/2010/main" val="50260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Lethal doses of heroin and fentanyl</a:t>
            </a:r>
            <a:endParaRPr lang="en-US" dirty="0"/>
          </a:p>
        </p:txBody>
      </p:sp>
      <p:pic>
        <p:nvPicPr>
          <p:cNvPr id="1026" name="Picture 2" descr="https://www.statnews.com/wp-content/uploads/2016/09/Heroin-Fentanyl-vials-NHSPFL-645x645.jp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tretch/>
        </p:blipFill>
        <p:spPr>
          <a:xfrm>
            <a:off x="3676650" y="1320800"/>
            <a:ext cx="4830763" cy="4830763"/>
          </a:xfrm>
        </p:spPr>
      </p:pic>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sp>
        <p:nvSpPr>
          <p:cNvPr id="8" name="Rectangular Callout 7"/>
          <p:cNvSpPr/>
          <p:nvPr/>
        </p:nvSpPr>
        <p:spPr>
          <a:xfrm>
            <a:off x="812800" y="1600200"/>
            <a:ext cx="2540000" cy="3107597"/>
          </a:xfrm>
          <a:prstGeom prst="wedgeRectCallout">
            <a:avLst>
              <a:gd name="adj1" fmla="val 95308"/>
              <a:gd name="adj2" fmla="val 20487"/>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920" rIns="1219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72483"/>
                </a:solidFill>
                <a:effectLst/>
                <a:uLnTx/>
                <a:uFillTx/>
                <a:latin typeface="Arial" panose="020B0604020202020204" pitchFamily="34" charset="0"/>
                <a:ea typeface="+mn-ea"/>
                <a:cs typeface="Arial" panose="020B0604020202020204" pitchFamily="34" charset="0"/>
              </a:rPr>
              <a:t>A lethal dose </a:t>
            </a:r>
            <a:br>
              <a:rPr kumimoji="0" lang="en-US" sz="2400" b="0" i="0" u="none" strike="noStrike" kern="1200" cap="none" spc="0" normalizeH="0" baseline="0" noProof="0" dirty="0">
                <a:ln>
                  <a:noFill/>
                </a:ln>
                <a:solidFill>
                  <a:srgbClr val="772483"/>
                </a:solidFill>
                <a:effectLst/>
                <a:uLnTx/>
                <a:uFillTx/>
                <a:latin typeface="Arial" panose="020B0604020202020204" pitchFamily="34" charset="0"/>
                <a:ea typeface="+mn-ea"/>
                <a:cs typeface="Arial" panose="020B0604020202020204" pitchFamily="34" charset="0"/>
              </a:rPr>
            </a:br>
            <a:r>
              <a:rPr kumimoji="0" lang="en-US" sz="2400" b="0" i="0" u="none" strike="noStrike" kern="1200" cap="none" spc="0" normalizeH="0" baseline="0" noProof="0" dirty="0">
                <a:ln>
                  <a:noFill/>
                </a:ln>
                <a:solidFill>
                  <a:srgbClr val="772483"/>
                </a:solidFill>
                <a:effectLst/>
                <a:uLnTx/>
                <a:uFillTx/>
                <a:latin typeface="Arial" panose="020B0604020202020204" pitchFamily="34" charset="0"/>
                <a:ea typeface="+mn-ea"/>
                <a:cs typeface="Arial" panose="020B0604020202020204" pitchFamily="34" charset="0"/>
              </a:rPr>
              <a:t>of heroin,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72483"/>
                </a:solidFill>
                <a:effectLst/>
                <a:uLnTx/>
                <a:uFillTx/>
                <a:latin typeface="Arial" panose="020B0604020202020204" pitchFamily="34" charset="0"/>
                <a:ea typeface="+mn-ea"/>
                <a:cs typeface="Arial" panose="020B0604020202020204" pitchFamily="34" charset="0"/>
              </a:rPr>
              <a:t>equivalent </a:t>
            </a:r>
            <a:br>
              <a:rPr kumimoji="0" lang="en-US" sz="2400" b="0" i="0" u="none" strike="noStrike" kern="1200" cap="none" spc="0" normalizeH="0" baseline="0" noProof="0" dirty="0">
                <a:ln>
                  <a:noFill/>
                </a:ln>
                <a:solidFill>
                  <a:srgbClr val="772483"/>
                </a:solidFill>
                <a:effectLst/>
                <a:uLnTx/>
                <a:uFillTx/>
                <a:latin typeface="Arial" panose="020B0604020202020204" pitchFamily="34" charset="0"/>
                <a:ea typeface="+mn-ea"/>
                <a:cs typeface="Arial" panose="020B0604020202020204" pitchFamily="34" charset="0"/>
              </a:rPr>
            </a:br>
            <a:r>
              <a:rPr kumimoji="0" lang="en-US" sz="2400" b="0" i="0" u="none" strike="noStrike" kern="1200" cap="none" spc="0" normalizeH="0" baseline="0" noProof="0" dirty="0">
                <a:ln>
                  <a:noFill/>
                </a:ln>
                <a:solidFill>
                  <a:srgbClr val="772483"/>
                </a:solidFill>
                <a:effectLst/>
                <a:uLnTx/>
                <a:uFillTx/>
                <a:latin typeface="Arial" panose="020B0604020202020204" pitchFamily="34" charset="0"/>
                <a:ea typeface="+mn-ea"/>
                <a:cs typeface="Arial" panose="020B0604020202020204" pitchFamily="34" charset="0"/>
              </a:rPr>
              <a:t>to about 30 milligrams, enough to kill an average-sized adult male</a:t>
            </a:r>
          </a:p>
        </p:txBody>
      </p:sp>
      <p:sp>
        <p:nvSpPr>
          <p:cNvPr id="9" name="Rectangular Callout 8"/>
          <p:cNvSpPr/>
          <p:nvPr/>
        </p:nvSpPr>
        <p:spPr>
          <a:xfrm>
            <a:off x="9138811" y="1600200"/>
            <a:ext cx="2535936" cy="3107597"/>
          </a:xfrm>
          <a:prstGeom prst="wedgeRectCallout">
            <a:avLst>
              <a:gd name="adj1" fmla="val -122506"/>
              <a:gd name="adj2" fmla="val 21514"/>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72583"/>
                </a:solidFill>
                <a:effectLst/>
                <a:uLnTx/>
                <a:uFillTx/>
                <a:latin typeface="Arial" panose="020B0604020202020204" pitchFamily="34" charset="0"/>
                <a:ea typeface="+mn-ea"/>
                <a:cs typeface="Arial" panose="020B0604020202020204" pitchFamily="34" charset="0"/>
              </a:rPr>
              <a:t>With typical dosing for surgery between 50 and 200 </a:t>
            </a:r>
            <a:r>
              <a:rPr kumimoji="0" lang="en-US" sz="2400" b="0" i="1" u="none" strike="noStrike" kern="1200" cap="none" spc="0" normalizeH="0" baseline="0" noProof="0" dirty="0">
                <a:ln>
                  <a:noFill/>
                </a:ln>
                <a:solidFill>
                  <a:srgbClr val="772583"/>
                </a:solidFill>
                <a:effectLst/>
                <a:uLnTx/>
                <a:uFillTx/>
                <a:latin typeface="Arial" panose="020B0604020202020204" pitchFamily="34" charset="0"/>
                <a:ea typeface="+mn-ea"/>
                <a:cs typeface="Arial" panose="020B0604020202020204" pitchFamily="34" charset="0"/>
              </a:rPr>
              <a:t>micrograms</a:t>
            </a:r>
            <a:r>
              <a:rPr kumimoji="0" lang="en-US" sz="2400" b="0" i="0" u="none" strike="noStrike" kern="1200" cap="none" spc="0" normalizeH="0" baseline="0" noProof="0" dirty="0">
                <a:ln>
                  <a:noFill/>
                </a:ln>
                <a:solidFill>
                  <a:srgbClr val="772583"/>
                </a:solidFill>
                <a:effectLst/>
                <a:uLnTx/>
                <a:uFillTx/>
                <a:latin typeface="Arial" panose="020B0604020202020204" pitchFamily="34" charset="0"/>
                <a:ea typeface="+mn-ea"/>
                <a:cs typeface="Arial" panose="020B0604020202020204" pitchFamily="34" charset="0"/>
              </a:rPr>
              <a:t>,  </a:t>
            </a:r>
            <a:br>
              <a:rPr kumimoji="0" lang="en-US" sz="2400" b="0" i="0" u="none" strike="noStrike" kern="1200" cap="none" spc="0" normalizeH="0" baseline="0" noProof="0" dirty="0">
                <a:ln>
                  <a:noFill/>
                </a:ln>
                <a:solidFill>
                  <a:srgbClr val="772583"/>
                </a:solidFill>
                <a:effectLst/>
                <a:uLnTx/>
                <a:uFillTx/>
                <a:latin typeface="Arial" panose="020B0604020202020204" pitchFamily="34" charset="0"/>
                <a:ea typeface="+mn-ea"/>
                <a:cs typeface="Arial" panose="020B0604020202020204" pitchFamily="34" charset="0"/>
              </a:rPr>
            </a:br>
            <a:r>
              <a:rPr kumimoji="0" lang="en-US" sz="2400" b="0" i="0" u="none" strike="noStrike" kern="1200" cap="none" spc="0" normalizeH="0" baseline="0" noProof="0" dirty="0">
                <a:ln>
                  <a:noFill/>
                </a:ln>
                <a:solidFill>
                  <a:srgbClr val="772583"/>
                </a:solidFill>
                <a:effectLst/>
                <a:uLnTx/>
                <a:uFillTx/>
                <a:latin typeface="Arial" panose="020B0604020202020204" pitchFamily="34" charset="0"/>
                <a:ea typeface="+mn-ea"/>
                <a:cs typeface="Arial" panose="020B0604020202020204" pitchFamily="34" charset="0"/>
              </a:rPr>
              <a:t>2-3 </a:t>
            </a:r>
            <a:r>
              <a:rPr kumimoji="0" lang="en-US" sz="2400" b="0" i="1" u="none" strike="noStrike" kern="1200" cap="none" spc="0" normalizeH="0" baseline="0" noProof="0" dirty="0">
                <a:ln>
                  <a:noFill/>
                </a:ln>
                <a:solidFill>
                  <a:srgbClr val="772583"/>
                </a:solidFill>
                <a:effectLst/>
                <a:uLnTx/>
                <a:uFillTx/>
                <a:latin typeface="Arial" panose="020B0604020202020204" pitchFamily="34" charset="0"/>
                <a:ea typeface="+mn-ea"/>
                <a:cs typeface="Arial" panose="020B0604020202020204" pitchFamily="34" charset="0"/>
              </a:rPr>
              <a:t>milligrams </a:t>
            </a:r>
            <a:r>
              <a:rPr kumimoji="0" lang="en-US" sz="2400" b="0" i="0" u="none" strike="noStrike" kern="1200" cap="none" spc="0" normalizeH="0" baseline="0" noProof="0" dirty="0">
                <a:ln>
                  <a:noFill/>
                </a:ln>
                <a:solidFill>
                  <a:srgbClr val="772583"/>
                </a:solidFill>
                <a:effectLst/>
                <a:uLnTx/>
                <a:uFillTx/>
                <a:latin typeface="Arial" panose="020B0604020202020204" pitchFamily="34" charset="0"/>
                <a:ea typeface="+mn-ea"/>
                <a:cs typeface="Arial" panose="020B0604020202020204" pitchFamily="34" charset="0"/>
              </a:rPr>
              <a:t>can be lethal. </a:t>
            </a:r>
          </a:p>
        </p:txBody>
      </p:sp>
      <p:sp>
        <p:nvSpPr>
          <p:cNvPr id="11" name="Rectangle 10"/>
          <p:cNvSpPr/>
          <p:nvPr/>
        </p:nvSpPr>
        <p:spPr>
          <a:xfrm>
            <a:off x="711200" y="4947283"/>
            <a:ext cx="3556000" cy="5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72483"/>
                </a:solidFill>
                <a:effectLst/>
                <a:uLnTx/>
                <a:uFillTx/>
                <a:latin typeface="Arial" panose="020B0604020202020204" pitchFamily="34" charset="0"/>
                <a:ea typeface="+mn-ea"/>
                <a:cs typeface="Arial" panose="020B0604020202020204" pitchFamily="34" charset="0"/>
                <a:hlinkClick r:id="rId4"/>
              </a:rPr>
              <a:t>www.statnews.com/2016/09/29/</a:t>
            </a:r>
            <a:br>
              <a:rPr kumimoji="0" lang="en-US" sz="1400" b="0" i="0" u="none" strike="noStrike" kern="1200" cap="none" spc="0" normalizeH="0" baseline="0" noProof="0" dirty="0">
                <a:ln>
                  <a:noFill/>
                </a:ln>
                <a:solidFill>
                  <a:srgbClr val="772483"/>
                </a:solidFill>
                <a:effectLst/>
                <a:uLnTx/>
                <a:uFillTx/>
                <a:latin typeface="Arial" panose="020B0604020202020204" pitchFamily="34" charset="0"/>
                <a:ea typeface="+mn-ea"/>
                <a:cs typeface="Arial" panose="020B0604020202020204" pitchFamily="34" charset="0"/>
                <a:hlinkClick r:id="rId4"/>
              </a:rPr>
            </a:br>
            <a:r>
              <a:rPr kumimoji="0" lang="en-US" sz="1400" b="0" i="0" u="none" strike="noStrike" kern="1200" cap="none" spc="0" normalizeH="0" baseline="0" noProof="0" dirty="0">
                <a:ln>
                  <a:noFill/>
                </a:ln>
                <a:solidFill>
                  <a:srgbClr val="772483"/>
                </a:solidFill>
                <a:effectLst/>
                <a:uLnTx/>
                <a:uFillTx/>
                <a:latin typeface="Arial" panose="020B0604020202020204" pitchFamily="34" charset="0"/>
                <a:ea typeface="+mn-ea"/>
                <a:cs typeface="Arial" panose="020B0604020202020204" pitchFamily="34" charset="0"/>
                <a:hlinkClick r:id="rId4"/>
              </a:rPr>
              <a:t>fentanyl-heroin-photo-fatal-doses</a:t>
            </a:r>
            <a:r>
              <a:rPr kumimoji="0" lang="en-US" sz="1400" b="0" i="0" u="none" strike="noStrike" kern="1200" cap="none" spc="0" normalizeH="0" baseline="0" noProof="0" dirty="0">
                <a:ln>
                  <a:noFill/>
                </a:ln>
                <a:solidFill>
                  <a:srgbClr val="772483"/>
                </a:solidFill>
                <a:effectLst/>
                <a:uLnTx/>
                <a:uFillTx/>
                <a:latin typeface="Arial" panose="020B0604020202020204" pitchFamily="34" charset="0"/>
                <a:ea typeface="+mn-ea"/>
                <a:cs typeface="Arial" panose="020B0604020202020204" pitchFamily="34" charset="0"/>
              </a:rPr>
              <a:t> </a:t>
            </a:r>
            <a:br>
              <a:rPr kumimoji="0" lang="en-US" sz="1400" b="0" i="0" u="none" strike="noStrike" kern="1200" cap="none" spc="0" normalizeH="0" baseline="0" noProof="0" dirty="0">
                <a:ln>
                  <a:noFill/>
                </a:ln>
                <a:solidFill>
                  <a:srgbClr val="772483"/>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srgbClr val="772483"/>
                </a:solidFill>
                <a:effectLst/>
                <a:uLnTx/>
                <a:uFillTx/>
                <a:latin typeface="Arial" panose="020B0604020202020204" pitchFamily="34" charset="0"/>
                <a:ea typeface="+mn-ea"/>
                <a:cs typeface="Arial" panose="020B0604020202020204" pitchFamily="34" charset="0"/>
              </a:rPr>
              <a:t>Photo:  NH State Police</a:t>
            </a:r>
          </a:p>
        </p:txBody>
      </p:sp>
    </p:spTree>
    <p:extLst>
      <p:ext uri="{BB962C8B-B14F-4D97-AF65-F5344CB8AC3E}">
        <p14:creationId xmlns:p14="http://schemas.microsoft.com/office/powerpoint/2010/main" val="1702986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6328D1-5B0F-4A0F-A224-5BA4FB836B4E}" type="slidenum">
              <a:rPr kumimoji="0" lang="en-US" sz="1800" b="0" i="0" u="none" strike="noStrike" kern="1200" cap="none" spc="0" normalizeH="0" baseline="0" noProof="0" smtClean="0">
                <a:ln>
                  <a:noFill/>
                </a:ln>
                <a:solidFill>
                  <a:srgbClr val="00ACC8"/>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dirty="0">
              <a:ln>
                <a:noFill/>
              </a:ln>
              <a:solidFill>
                <a:srgbClr val="00ACC8"/>
              </a:solidFill>
              <a:effectLst/>
              <a:uLnTx/>
              <a:uFillTx/>
              <a:latin typeface="Arial" panose="020B0604020202020204"/>
              <a:ea typeface="+mn-ea"/>
              <a:cs typeface="+mn-cs"/>
            </a:endParaRPr>
          </a:p>
        </p:txBody>
      </p:sp>
      <p:sp>
        <p:nvSpPr>
          <p:cNvPr id="4" name="Title 3"/>
          <p:cNvSpPr>
            <a:spLocks noGrp="1"/>
          </p:cNvSpPr>
          <p:nvPr>
            <p:ph type="ctrTitle"/>
          </p:nvPr>
        </p:nvSpPr>
        <p:spPr/>
        <p:txBody>
          <a:bodyPr/>
          <a:lstStyle/>
          <a:p>
            <a:r>
              <a:rPr lang="en-US" dirty="0"/>
              <a:t>Why do people misuse opioids?</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08791827"/>
      </p:ext>
    </p:extLst>
  </p:cSld>
  <p:clrMapOvr>
    <a:masterClrMapping/>
  </p:clrMapOvr>
</p:sld>
</file>

<file path=ppt/theme/theme1.xml><?xml version="1.0" encoding="utf-8"?>
<a:theme xmlns:a="http://schemas.openxmlformats.org/drawingml/2006/main" name="1_2020 Lifeline-Masterbrand">
  <a:themeElements>
    <a:clrScheme name="Branding 2020">
      <a:dk1>
        <a:srgbClr val="000000"/>
      </a:dk1>
      <a:lt1>
        <a:srgbClr val="FFFFFF"/>
      </a:lt1>
      <a:dk2>
        <a:srgbClr val="772483"/>
      </a:dk2>
      <a:lt2>
        <a:srgbClr val="E7E6E6"/>
      </a:lt2>
      <a:accent1>
        <a:srgbClr val="772483"/>
      </a:accent1>
      <a:accent2>
        <a:srgbClr val="FF9E1B"/>
      </a:accent2>
      <a:accent3>
        <a:srgbClr val="C17CE1"/>
      </a:accent3>
      <a:accent4>
        <a:srgbClr val="FFDC6C"/>
      </a:accent4>
      <a:accent5>
        <a:srgbClr val="9793CF"/>
      </a:accent5>
      <a:accent6>
        <a:srgbClr val="DA7C3C"/>
      </a:accent6>
      <a:hlink>
        <a:srgbClr val="772483"/>
      </a:hlink>
      <a:folHlink>
        <a:srgbClr val="7724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E32B61F-2F27-8746-BF4C-2D1FF0AF1C5A}" vid="{AE073E82-7227-E04F-8F7E-3CD97A7B449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igrationWizIdSecurityGroups xmlns="1986bcbf-e29f-42c6-ac14-ecc667b081e6" xsi:nil="true"/>
    <MigrationWizId xmlns="1986bcbf-e29f-42c6-ac14-ecc667b081e6" xsi:nil="true"/>
    <MigrationWizIdDocumentLibraryPermissions xmlns="1986bcbf-e29f-42c6-ac14-ecc667b081e6" xsi:nil="true"/>
    <MigrationWizIdPermissionLevels xmlns="1986bcbf-e29f-42c6-ac14-ecc667b081e6" xsi:nil="true"/>
    <MigrationWizIdPermissions xmlns="1986bcbf-e29f-42c6-ac14-ecc667b081e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4E3D7ABB365A4A8CECA80330B28A55" ma:contentTypeVersion="15" ma:contentTypeDescription="Create a new document." ma:contentTypeScope="" ma:versionID="e61b225be2f8672f1f61847ae738cd2b">
  <xsd:schema xmlns:xsd="http://www.w3.org/2001/XMLSchema" xmlns:xs="http://www.w3.org/2001/XMLSchema" xmlns:p="http://schemas.microsoft.com/office/2006/metadata/properties" xmlns:ns3="1986bcbf-e29f-42c6-ac14-ecc667b081e6" xmlns:ns4="6920658b-77db-441d-89e3-f16cf0d3c5dc" targetNamespace="http://schemas.microsoft.com/office/2006/metadata/properties" ma:root="true" ma:fieldsID="33de48579e028350309737ec5a63dfe2" ns3:_="" ns4:_="">
    <xsd:import namespace="1986bcbf-e29f-42c6-ac14-ecc667b081e6"/>
    <xsd:import namespace="6920658b-77db-441d-89e3-f16cf0d3c5dc"/>
    <xsd:element name="properties">
      <xsd:complexType>
        <xsd:sequence>
          <xsd:element name="documentManagement">
            <xsd:complexType>
              <xsd:all>
                <xsd:element ref="ns3:MigrationWizId" minOccurs="0"/>
                <xsd:element ref="ns3:MigrationWizIdPermissions" minOccurs="0"/>
                <xsd:element ref="ns3:MigrationWizIdPermissionLevels" minOccurs="0"/>
                <xsd:element ref="ns3:MigrationWizIdDocumentLibraryPermissions" minOccurs="0"/>
                <xsd:element ref="ns3:MigrationWizIdSecurityGroups" minOccurs="0"/>
                <xsd:element ref="ns3:MediaServiceMetadata" minOccurs="0"/>
                <xsd:element ref="ns3:MediaServiceFastMetadata" minOccurs="0"/>
                <xsd:element ref="ns3:MediaServiceAutoTags" minOccurs="0"/>
                <xsd:element ref="ns3:MediaServiceOCR"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86bcbf-e29f-42c6-ac14-ecc667b081e6"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internalName="MigrationWizIdSecurityGroups">
      <xsd:simpleType>
        <xsd:restriction base="dms:Text"/>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920658b-77db-441d-89e3-f16cf0d3c5dc"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82A6ED-17AE-4070-8982-3F34AE0476E1}">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1986bcbf-e29f-42c6-ac14-ecc667b081e6"/>
    <ds:schemaRef ds:uri="http://schemas.microsoft.com/office/infopath/2007/PartnerControls"/>
    <ds:schemaRef ds:uri="http://purl.org/dc/elements/1.1/"/>
    <ds:schemaRef ds:uri="6920658b-77db-441d-89e3-f16cf0d3c5dc"/>
    <ds:schemaRef ds:uri="http://www.w3.org/XML/1998/namespace"/>
    <ds:schemaRef ds:uri="http://purl.org/dc/dcmitype/"/>
  </ds:schemaRefs>
</ds:datastoreItem>
</file>

<file path=customXml/itemProps2.xml><?xml version="1.0" encoding="utf-8"?>
<ds:datastoreItem xmlns:ds="http://schemas.openxmlformats.org/officeDocument/2006/customXml" ds:itemID="{36DE5B46-205A-425F-8588-D6EB46F4220A}">
  <ds:schemaRefs>
    <ds:schemaRef ds:uri="http://schemas.microsoft.com/sharepoint/v3/contenttype/forms"/>
  </ds:schemaRefs>
</ds:datastoreItem>
</file>

<file path=customXml/itemProps3.xml><?xml version="1.0" encoding="utf-8"?>
<ds:datastoreItem xmlns:ds="http://schemas.openxmlformats.org/officeDocument/2006/customXml" ds:itemID="{0946DCC3-B546-4305-A5FA-2FB97BA741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86bcbf-e29f-42c6-ac14-ecc667b081e6"/>
    <ds:schemaRef ds:uri="6920658b-77db-441d-89e3-f16cf0d3c5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563</TotalTime>
  <Words>5970</Words>
  <Application>Microsoft Office PowerPoint</Application>
  <PresentationFormat>Widescreen</PresentationFormat>
  <Paragraphs>588</Paragraphs>
  <Slides>54</Slides>
  <Notes>47</Notes>
  <HiddenSlides>1</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54</vt:i4>
      </vt:variant>
    </vt:vector>
  </HeadingPairs>
  <TitlesOfParts>
    <vt:vector size="61" baseType="lpstr">
      <vt:lpstr>MS PGothic</vt:lpstr>
      <vt:lpstr>Arial</vt:lpstr>
      <vt:lpstr>Arial Narrow</vt:lpstr>
      <vt:lpstr>Calibri</vt:lpstr>
      <vt:lpstr>Notosans</vt:lpstr>
      <vt:lpstr>Verdana</vt:lpstr>
      <vt:lpstr>1_2020 Lifeline-Masterbrand</vt:lpstr>
      <vt:lpstr>PowerPoint Presentation</vt:lpstr>
      <vt:lpstr>Addressing the opioid crisis -- from understanding to action</vt:lpstr>
      <vt:lpstr>What are heroin and other opioids &amp;  How did we get here? </vt:lpstr>
      <vt:lpstr>What are opioids?</vt:lpstr>
      <vt:lpstr>From pills to heroin…</vt:lpstr>
      <vt:lpstr>Opioid risks</vt:lpstr>
      <vt:lpstr>CDC’s “three waves” of the opioid epidemic</vt:lpstr>
      <vt:lpstr>Lethal doses of heroin and fentanyl</vt:lpstr>
      <vt:lpstr>Why do people misuse opioids?</vt:lpstr>
      <vt:lpstr>Why do people start misusing opioids?</vt:lpstr>
      <vt:lpstr>Why do people keep misusing opioids?</vt:lpstr>
      <vt:lpstr>Nacho</vt:lpstr>
      <vt:lpstr>Nacho</vt:lpstr>
      <vt:lpstr>What does a opioid overdose look like?</vt:lpstr>
      <vt:lpstr>What does a opioid overdose look like?</vt:lpstr>
      <vt:lpstr>Aaron</vt:lpstr>
      <vt:lpstr>Aaron</vt:lpstr>
      <vt:lpstr>What individuals and communities  can do</vt:lpstr>
      <vt:lpstr>What’s happening</vt:lpstr>
      <vt:lpstr>Prescriber education …</vt:lpstr>
      <vt:lpstr>… is starting to have an effect</vt:lpstr>
      <vt:lpstr>And is showing up “downstream”</vt:lpstr>
      <vt:lpstr>Medication-Assisted Treatment</vt:lpstr>
      <vt:lpstr>MAT increases by 80% in four years, while opioids drop</vt:lpstr>
      <vt:lpstr>Prescription Drug Monitoring Programs (PDMPs)</vt:lpstr>
      <vt:lpstr>Good Samaritan Laws</vt:lpstr>
      <vt:lpstr>Naloxone</vt:lpstr>
      <vt:lpstr>In your community … </vt:lpstr>
      <vt:lpstr>Nevada Opioid Overdose Surveillance Dashboard opioid.snhd.org </vt:lpstr>
      <vt:lpstr>Nevada Opioid Overdose Surveillance Dashboard opioid.snhd.org </vt:lpstr>
      <vt:lpstr>Nevada State Opioid Response nvopioidresponse.org </vt:lpstr>
      <vt:lpstr>Nevada State Opioid Response nvopioidresponse.org </vt:lpstr>
      <vt:lpstr>PACT Coalition drugfreelasvegas.org </vt:lpstr>
      <vt:lpstr>wakeup-vegas.com</vt:lpstr>
      <vt:lpstr>What you can do</vt:lpstr>
      <vt:lpstr>Protect your family – Take early use seriously</vt:lpstr>
      <vt:lpstr>Protect your family – Talk</vt:lpstr>
      <vt:lpstr>Protect your family – Ask about alternatives</vt:lpstr>
      <vt:lpstr>Protect your family – Monitor</vt:lpstr>
      <vt:lpstr>Protect your family – Look for signs of use</vt:lpstr>
      <vt:lpstr>Protect your family – Look for signs of use</vt:lpstr>
      <vt:lpstr>Find answers</vt:lpstr>
      <vt:lpstr>Find answers at drugfree.org</vt:lpstr>
      <vt:lpstr>Learn more about heroin &amp; other opioids at drugfree.org/heroin</vt:lpstr>
      <vt:lpstr>www.drugfree.org/resources</vt:lpstr>
      <vt:lpstr>Get one-on-one support – drugfree.org/helpline</vt:lpstr>
      <vt:lpstr>Help &amp; Hope by Text</vt:lpstr>
      <vt:lpstr>Text “Join” to 55753</vt:lpstr>
      <vt:lpstr>Parent Coaching: Offering peer-to-peer support</vt:lpstr>
      <vt:lpstr>Resources in your community</vt:lpstr>
      <vt:lpstr>Questions, comments?</vt:lpstr>
      <vt:lpstr>Kevin Collins kcollins@toendaddiction.org  Madison Moore mmoore@toendaddiction.org </vt:lpstr>
      <vt:lpstr>PowerPoint Presentation</vt:lpstr>
      <vt:lpstr> 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Collins</dc:creator>
  <cp:lastModifiedBy>Karsyn Bartruff</cp:lastModifiedBy>
  <cp:revision>18</cp:revision>
  <dcterms:created xsi:type="dcterms:W3CDTF">2020-08-03T19:32:27Z</dcterms:created>
  <dcterms:modified xsi:type="dcterms:W3CDTF">2021-01-12T17:35:12Z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0x010100794E3D7ABB365A4A8CECA80330B28A55</vt:lpwstr>
  </property>
</Properties>
</file>